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2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sldIdLst>
    <p:sldId id="256" r:id="rId2"/>
    <p:sldId id="258" r:id="rId3"/>
    <p:sldId id="259" r:id="rId4"/>
    <p:sldId id="260" r:id="rId5"/>
    <p:sldId id="261" r:id="rId6"/>
    <p:sldId id="262" r:id="rId7"/>
    <p:sldId id="265" r:id="rId8"/>
    <p:sldId id="266" r:id="rId9"/>
    <p:sldId id="267" r:id="rId10"/>
    <p:sldId id="268" r:id="rId11"/>
    <p:sldId id="269" r:id="rId12"/>
    <p:sldId id="270" r:id="rId13"/>
    <p:sldId id="271" r:id="rId14"/>
    <p:sldId id="272" r:id="rId15"/>
    <p:sldId id="273" r:id="rId16"/>
    <p:sldId id="274" r:id="rId17"/>
    <p:sldId id="275" r:id="rId18"/>
    <p:sldId id="306" r:id="rId19"/>
    <p:sldId id="305"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307" r:id="rId34"/>
    <p:sldId id="315" r:id="rId35"/>
    <p:sldId id="316" r:id="rId36"/>
    <p:sldId id="314" r:id="rId37"/>
    <p:sldId id="308" r:id="rId38"/>
    <p:sldId id="309" r:id="rId39"/>
    <p:sldId id="310" r:id="rId40"/>
    <p:sldId id="311" r:id="rId41"/>
    <p:sldId id="312" r:id="rId42"/>
    <p:sldId id="313" r:id="rId43"/>
    <p:sldId id="317" r:id="rId44"/>
    <p:sldId id="303"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4660"/>
  </p:normalViewPr>
  <p:slideViewPr>
    <p:cSldViewPr snapToGrid="0">
      <p:cViewPr varScale="1">
        <p:scale>
          <a:sx n="50" d="100"/>
          <a:sy n="50" d="100"/>
        </p:scale>
        <p:origin x="226"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052A4D-7A1E-4AF5-A29F-0B99BE8CC9AB}" type="datetimeFigureOut">
              <a:rPr lang="en-US" smtClean="0"/>
              <a:t>7/3/2015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76620C-F3A8-430E-A75E-8D19989411AC}" type="slidenum">
              <a:rPr lang="en-US" smtClean="0"/>
              <a:t>‹#›</a:t>
            </a:fld>
            <a:endParaRPr lang="en-US"/>
          </a:p>
        </p:txBody>
      </p:sp>
    </p:spTree>
    <p:extLst>
      <p:ext uri="{BB962C8B-B14F-4D97-AF65-F5344CB8AC3E}">
        <p14:creationId xmlns:p14="http://schemas.microsoft.com/office/powerpoint/2010/main" val="423151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DEE3E1-807E-4155-804D-048ACCC16236}" type="slidenum">
              <a:rPr lang="en-US" altLang="en-US"/>
              <a:pPr/>
              <a:t>7</a:t>
            </a:fld>
            <a:endParaRPr lang="en-US" altLang="en-US"/>
          </a:p>
        </p:txBody>
      </p:sp>
      <p:sp>
        <p:nvSpPr>
          <p:cNvPr id="46082" name="Rectangle 2"/>
          <p:cNvSpPr>
            <a:spLocks noRot="1" noChangeArrowheads="1" noTextEdit="1"/>
          </p:cNvSpPr>
          <p:nvPr>
            <p:ph type="sldImg"/>
          </p:nvPr>
        </p:nvSpPr>
        <p:spPr>
          <a:ln/>
        </p:spPr>
      </p:sp>
      <p:sp>
        <p:nvSpPr>
          <p:cNvPr id="46083" name="Rectangle 3"/>
          <p:cNvSpPr>
            <a:spLocks noGrp="1" noChangeArrowheads="1"/>
          </p:cNvSpPr>
          <p:nvPr>
            <p:ph type="body" idx="1"/>
          </p:nvPr>
        </p:nvSpPr>
        <p:spPr/>
        <p:txBody>
          <a:bodyPr/>
          <a:lstStyle/>
          <a:p>
            <a:r>
              <a:rPr lang="en-US" altLang="en-US"/>
              <a:t>Poster – at all worksites</a:t>
            </a:r>
          </a:p>
          <a:p>
            <a:r>
              <a:rPr lang="en-US" altLang="en-US"/>
              <a:t>Where significant portion not literate in English, must post in other language</a:t>
            </a:r>
          </a:p>
          <a:p>
            <a:r>
              <a:rPr lang="en-US" altLang="en-US"/>
              <a:t>Handbook – needs to include all language from DOL poster</a:t>
            </a:r>
          </a:p>
        </p:txBody>
      </p:sp>
    </p:spTree>
    <p:extLst>
      <p:ext uri="{BB962C8B-B14F-4D97-AF65-F5344CB8AC3E}">
        <p14:creationId xmlns:p14="http://schemas.microsoft.com/office/powerpoint/2010/main" val="3101812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951031-1EB5-47C0-BF61-1DDAC722BCCE}" type="slidenum">
              <a:rPr lang="en-US" altLang="en-US"/>
              <a:pPr/>
              <a:t>8</a:t>
            </a:fld>
            <a:endParaRPr lang="en-US" altLang="en-US"/>
          </a:p>
        </p:txBody>
      </p:sp>
      <p:sp>
        <p:nvSpPr>
          <p:cNvPr id="49154" name="Rectangle 2"/>
          <p:cNvSpPr>
            <a:spLocks noRot="1" noChangeArrowheads="1" noTextEdit="1"/>
          </p:cNvSpPr>
          <p:nvPr>
            <p:ph type="sldImg"/>
          </p:nvPr>
        </p:nvSpPr>
        <p:spPr>
          <a:ln/>
        </p:spPr>
      </p:sp>
      <p:sp>
        <p:nvSpPr>
          <p:cNvPr id="49155" name="Rectangle 3"/>
          <p:cNvSpPr>
            <a:spLocks noGrp="1" noChangeArrowheads="1"/>
          </p:cNvSpPr>
          <p:nvPr>
            <p:ph type="body" idx="1"/>
          </p:nvPr>
        </p:nvSpPr>
        <p:spPr/>
        <p:txBody>
          <a:bodyPr/>
          <a:lstStyle/>
          <a:p>
            <a:r>
              <a:rPr lang="en-US" altLang="en-US"/>
              <a:t>If employee had 30 days notice and failed to give it, can delay the leave until the 30 days passed</a:t>
            </a:r>
          </a:p>
          <a:p>
            <a:r>
              <a:rPr lang="en-US" altLang="en-US"/>
              <a:t>Same if had 2 weeks notice and only gave 1 week, can delay leave by one week</a:t>
            </a:r>
          </a:p>
          <a:p>
            <a:r>
              <a:rPr lang="en-US" altLang="en-US"/>
              <a:t>Normal leave procedures – written notice</a:t>
            </a:r>
          </a:p>
        </p:txBody>
      </p:sp>
    </p:spTree>
    <p:extLst>
      <p:ext uri="{BB962C8B-B14F-4D97-AF65-F5344CB8AC3E}">
        <p14:creationId xmlns:p14="http://schemas.microsoft.com/office/powerpoint/2010/main" val="752946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83247C-85D9-4FC6-9095-5D59B4C7E2B5}" type="slidenum">
              <a:rPr lang="en-US" altLang="en-US"/>
              <a:pPr/>
              <a:t>12</a:t>
            </a:fld>
            <a:endParaRPr lang="en-US" altLang="en-US"/>
          </a:p>
        </p:txBody>
      </p:sp>
      <p:sp>
        <p:nvSpPr>
          <p:cNvPr id="56322" name="Rectangle 2"/>
          <p:cNvSpPr>
            <a:spLocks noRot="1" noChangeArrowheads="1" noTextEdit="1"/>
          </p:cNvSpPr>
          <p:nvPr>
            <p:ph type="sldImg"/>
          </p:nvPr>
        </p:nvSpPr>
        <p:spPr>
          <a:ln/>
        </p:spPr>
      </p:sp>
      <p:sp>
        <p:nvSpPr>
          <p:cNvPr id="56323" name="Rectangle 3"/>
          <p:cNvSpPr>
            <a:spLocks noGrp="1" noChangeArrowheads="1"/>
          </p:cNvSpPr>
          <p:nvPr>
            <p:ph type="body" idx="1"/>
          </p:nvPr>
        </p:nvSpPr>
        <p:spPr/>
        <p:txBody>
          <a:bodyPr/>
          <a:lstStyle/>
          <a:p>
            <a:r>
              <a:rPr lang="en-US" altLang="en-US"/>
              <a:t>In the certification form, must tell ee how many days are going to be counted as FMLA leave.  If you do not know (because unclear from medical certification), must tell the employee if he asks but not more than once every 30 days</a:t>
            </a:r>
          </a:p>
        </p:txBody>
      </p:sp>
    </p:spTree>
    <p:extLst>
      <p:ext uri="{BB962C8B-B14F-4D97-AF65-F5344CB8AC3E}">
        <p14:creationId xmlns:p14="http://schemas.microsoft.com/office/powerpoint/2010/main" val="1433384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BF496E-B404-4334-B9F7-7383CD94B584}" type="slidenum">
              <a:rPr lang="en-US" altLang="en-US"/>
              <a:pPr/>
              <a:t>13</a:t>
            </a:fld>
            <a:endParaRPr lang="en-US" altLang="en-US"/>
          </a:p>
        </p:txBody>
      </p:sp>
      <p:sp>
        <p:nvSpPr>
          <p:cNvPr id="50178" name="Rectangle 2"/>
          <p:cNvSpPr>
            <a:spLocks noRot="1" noChangeArrowheads="1" noTextEdit="1"/>
          </p:cNvSpPr>
          <p:nvPr>
            <p:ph type="sldImg"/>
          </p:nvPr>
        </p:nvSpPr>
        <p:spPr>
          <a:ln/>
        </p:spPr>
      </p:sp>
      <p:sp>
        <p:nvSpPr>
          <p:cNvPr id="50179" name="Rectangle 3"/>
          <p:cNvSpPr>
            <a:spLocks noGrp="1" noChangeArrowheads="1"/>
          </p:cNvSpPr>
          <p:nvPr>
            <p:ph type="body" idx="1"/>
          </p:nvPr>
        </p:nvSpPr>
        <p:spPr/>
        <p:txBody>
          <a:bodyPr/>
          <a:lstStyle/>
          <a:p>
            <a:r>
              <a:rPr lang="en-US" altLang="en-US"/>
              <a:t>doctor unavailable</a:t>
            </a:r>
          </a:p>
        </p:txBody>
      </p:sp>
    </p:spTree>
    <p:extLst>
      <p:ext uri="{BB962C8B-B14F-4D97-AF65-F5344CB8AC3E}">
        <p14:creationId xmlns:p14="http://schemas.microsoft.com/office/powerpoint/2010/main" val="1955970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6FE0E5-86B4-4F8E-B950-807D4BC06182}" type="slidenum">
              <a:rPr lang="en-US" altLang="en-US"/>
              <a:pPr/>
              <a:t>15</a:t>
            </a:fld>
            <a:endParaRPr lang="en-US" altLang="en-US"/>
          </a:p>
        </p:txBody>
      </p:sp>
      <p:sp>
        <p:nvSpPr>
          <p:cNvPr id="51202" name="Rectangle 2"/>
          <p:cNvSpPr>
            <a:spLocks noRot="1" noChangeArrowheads="1" noTextEdit="1"/>
          </p:cNvSpPr>
          <p:nvPr>
            <p:ph type="sldImg"/>
          </p:nvPr>
        </p:nvSpPr>
        <p:spPr>
          <a:ln/>
        </p:spPr>
      </p:sp>
      <p:sp>
        <p:nvSpPr>
          <p:cNvPr id="51203" name="Rectangle 3"/>
          <p:cNvSpPr>
            <a:spLocks noGrp="1" noChangeArrowheads="1"/>
          </p:cNvSpPr>
          <p:nvPr>
            <p:ph type="body" idx="1"/>
          </p:nvPr>
        </p:nvSpPr>
        <p:spPr/>
        <p:txBody>
          <a:bodyPr/>
          <a:lstStyle/>
          <a:p>
            <a:r>
              <a:rPr lang="en-US" altLang="en-US"/>
              <a:t>HIPAA release – if ee refuses to provide HIPAA release and certification unclear, can deny leave</a:t>
            </a:r>
          </a:p>
          <a:p>
            <a:r>
              <a:rPr lang="en-US" altLang="en-US"/>
              <a:t>Make sure you put consequences in writing</a:t>
            </a:r>
          </a:p>
        </p:txBody>
      </p:sp>
    </p:spTree>
    <p:extLst>
      <p:ext uri="{BB962C8B-B14F-4D97-AF65-F5344CB8AC3E}">
        <p14:creationId xmlns:p14="http://schemas.microsoft.com/office/powerpoint/2010/main" val="40485061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15D6B4-02FB-47E1-8988-D7247105929E}" type="slidenum">
              <a:rPr lang="en-US" altLang="en-US"/>
              <a:pPr/>
              <a:t>17</a:t>
            </a:fld>
            <a:endParaRPr lang="en-US" altLang="en-US"/>
          </a:p>
        </p:txBody>
      </p:sp>
      <p:sp>
        <p:nvSpPr>
          <p:cNvPr id="57346" name="Rectangle 2"/>
          <p:cNvSpPr>
            <a:spLocks noRot="1" noChangeArrowheads="1" noTextEdit="1"/>
          </p:cNvSpPr>
          <p:nvPr>
            <p:ph type="sldImg"/>
          </p:nvPr>
        </p:nvSpPr>
        <p:spPr>
          <a:ln/>
        </p:spPr>
      </p:sp>
      <p:sp>
        <p:nvSpPr>
          <p:cNvPr id="57347" name="Rectangle 3"/>
          <p:cNvSpPr>
            <a:spLocks noGrp="1" noChangeArrowheads="1"/>
          </p:cNvSpPr>
          <p:nvPr>
            <p:ph type="body" idx="1"/>
          </p:nvPr>
        </p:nvSpPr>
        <p:spPr/>
        <p:txBody>
          <a:bodyPr/>
          <a:lstStyle/>
          <a:p>
            <a:r>
              <a:rPr lang="en-US" altLang="en-US"/>
              <a:t>If certified for 60 days, can get recertification at 60 days.  If certified for 8 months, can get recertification at 6 months</a:t>
            </a:r>
          </a:p>
        </p:txBody>
      </p:sp>
    </p:spTree>
    <p:extLst>
      <p:ext uri="{BB962C8B-B14F-4D97-AF65-F5344CB8AC3E}">
        <p14:creationId xmlns:p14="http://schemas.microsoft.com/office/powerpoint/2010/main" val="12080003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F13421-2D66-459D-8944-E52E8A8F38B4}" type="slidenum">
              <a:rPr lang="en-US" altLang="en-US"/>
              <a:pPr/>
              <a:t>38</a:t>
            </a:fld>
            <a:endParaRPr lang="en-US" altLang="en-US"/>
          </a:p>
        </p:txBody>
      </p:sp>
      <p:sp>
        <p:nvSpPr>
          <p:cNvPr id="65538" name="Rectangle 2"/>
          <p:cNvSpPr>
            <a:spLocks noRot="1" noChangeArrowheads="1" noTextEdit="1"/>
          </p:cNvSpPr>
          <p:nvPr>
            <p:ph type="sldImg"/>
          </p:nvPr>
        </p:nvSpPr>
        <p:spPr>
          <a:ln/>
        </p:spPr>
      </p:sp>
      <p:sp>
        <p:nvSpPr>
          <p:cNvPr id="65539" name="Rectangle 3"/>
          <p:cNvSpPr>
            <a:spLocks noGrp="1" noChangeArrowheads="1"/>
          </p:cNvSpPr>
          <p:nvPr>
            <p:ph type="body" idx="1"/>
          </p:nvPr>
        </p:nvSpPr>
        <p:spPr/>
        <p:txBody>
          <a:bodyPr/>
          <a:lstStyle/>
          <a:p>
            <a:pPr marL="228600" indent="-228600">
              <a:buFontTx/>
              <a:buAutoNum type="arabicPeriod"/>
            </a:pPr>
            <a:r>
              <a:rPr lang="en-US" altLang="en-US"/>
              <a:t>at 1 year anniversary – yes</a:t>
            </a:r>
          </a:p>
          <a:p>
            <a:pPr marL="228600" indent="-228600">
              <a:buFontTx/>
              <a:buAutoNum type="arabicPeriod"/>
            </a:pPr>
            <a:r>
              <a:rPr lang="en-US" altLang="en-US"/>
              <a:t>2.  courts have held migraines are qualifying conditions.  </a:t>
            </a:r>
          </a:p>
          <a:p>
            <a:pPr marL="228600" indent="-228600">
              <a:buFontTx/>
              <a:buAutoNum type="arabicPeriod"/>
            </a:pPr>
            <a:r>
              <a:rPr lang="en-US" altLang="en-US"/>
              <a:t>Flu – depends.  Absent complications, not a covered condition.</a:t>
            </a:r>
          </a:p>
          <a:p>
            <a:pPr marL="228600" indent="-228600">
              <a:buFontTx/>
              <a:buAutoNum type="arabicPeriod"/>
            </a:pPr>
            <a:r>
              <a:rPr lang="en-US" altLang="en-US"/>
              <a:t>Give notice within 5 days, provide her with medical certification.</a:t>
            </a:r>
          </a:p>
        </p:txBody>
      </p:sp>
    </p:spTree>
    <p:extLst>
      <p:ext uri="{BB962C8B-B14F-4D97-AF65-F5344CB8AC3E}">
        <p14:creationId xmlns:p14="http://schemas.microsoft.com/office/powerpoint/2010/main" val="20427399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C4DD1A-C764-4B5C-AC5D-AEC6FDBABB6A}" type="slidenum">
              <a:rPr lang="en-US" altLang="en-US"/>
              <a:pPr/>
              <a:t>40</a:t>
            </a:fld>
            <a:endParaRPr lang="en-US" altLang="en-US"/>
          </a:p>
        </p:txBody>
      </p:sp>
      <p:sp>
        <p:nvSpPr>
          <p:cNvPr id="62466" name="Rectangle 2"/>
          <p:cNvSpPr>
            <a:spLocks noRot="1" noChangeArrowheads="1" noTextEdit="1"/>
          </p:cNvSpPr>
          <p:nvPr>
            <p:ph type="sldImg"/>
          </p:nvPr>
        </p:nvSpPr>
        <p:spPr>
          <a:ln/>
        </p:spPr>
      </p:sp>
      <p:sp>
        <p:nvSpPr>
          <p:cNvPr id="62467" name="Rectangle 3"/>
          <p:cNvSpPr>
            <a:spLocks noGrp="1" noChangeArrowheads="1"/>
          </p:cNvSpPr>
          <p:nvPr>
            <p:ph type="body" idx="1"/>
          </p:nvPr>
        </p:nvSpPr>
        <p:spPr/>
        <p:txBody>
          <a:bodyPr/>
          <a:lstStyle/>
          <a:p>
            <a:pPr marL="228600" indent="-228600"/>
            <a:r>
              <a:rPr lang="en-US" altLang="en-US"/>
              <a:t>1 – Can’t deny leave.  It wasn’t practical despite ees diligent, good faith effort to return on time</a:t>
            </a:r>
          </a:p>
          <a:p>
            <a:pPr marL="228600" indent="-228600"/>
            <a:r>
              <a:rPr lang="en-US" altLang="en-US"/>
              <a:t>2. – PA – yes</a:t>
            </a:r>
          </a:p>
          <a:p>
            <a:pPr marL="228600" indent="-228600"/>
            <a:r>
              <a:rPr lang="en-US" altLang="en-US"/>
              <a:t>“frequency” – not incomplete because all the spaces are filled out.  Is it insufficient?  Vague?</a:t>
            </a:r>
          </a:p>
          <a:p>
            <a:pPr marL="228600" indent="-228600">
              <a:buFontTx/>
              <a:buAutoNum type="arabicPeriod" startAt="3"/>
            </a:pPr>
            <a:r>
              <a:rPr lang="en-US" altLang="en-US"/>
              <a:t>Options</a:t>
            </a:r>
          </a:p>
          <a:p>
            <a:pPr marL="685800" lvl="1" indent="-228600">
              <a:buFontTx/>
              <a:buAutoNum type="arabicPeriod"/>
            </a:pPr>
            <a:r>
              <a:rPr lang="en-US" altLang="en-US"/>
              <a:t>- consider it insufficient – notify ee in writing not complete and give 7 calendar days to fix.  Tell her consequences of failure to do so.  If she doesn’t return new one, deny leave.</a:t>
            </a:r>
          </a:p>
          <a:p>
            <a:pPr marL="1143000" lvl="2" indent="-228600"/>
            <a:r>
              <a:rPr lang="en-US" altLang="en-US"/>
              <a:t>Consider it complete and then call HCP to clarify the meaning of a response.</a:t>
            </a:r>
          </a:p>
          <a:p>
            <a:pPr marL="1143000" lvl="2" indent="-228600"/>
            <a:r>
              <a:rPr lang="en-US" altLang="en-US"/>
              <a:t>- require recertification after 30 days in conjunctions with an absence</a:t>
            </a:r>
          </a:p>
        </p:txBody>
      </p:sp>
    </p:spTree>
    <p:extLst>
      <p:ext uri="{BB962C8B-B14F-4D97-AF65-F5344CB8AC3E}">
        <p14:creationId xmlns:p14="http://schemas.microsoft.com/office/powerpoint/2010/main" val="8330197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029410-467B-4B70-A66F-C3C532E89266}" type="slidenum">
              <a:rPr lang="en-US" altLang="en-US"/>
              <a:pPr/>
              <a:t>42</a:t>
            </a:fld>
            <a:endParaRPr lang="en-US" altLang="en-US"/>
          </a:p>
        </p:txBody>
      </p:sp>
      <p:sp>
        <p:nvSpPr>
          <p:cNvPr id="67586" name="Rectangle 2"/>
          <p:cNvSpPr>
            <a:spLocks noRot="1" noChangeArrowheads="1" noTextEdit="1"/>
          </p:cNvSpPr>
          <p:nvPr>
            <p:ph type="sldImg"/>
          </p:nvPr>
        </p:nvSpPr>
        <p:spPr>
          <a:ln/>
        </p:spPr>
      </p:sp>
      <p:sp>
        <p:nvSpPr>
          <p:cNvPr id="67587" name="Rectangle 3"/>
          <p:cNvSpPr>
            <a:spLocks noGrp="1" noChangeArrowheads="1"/>
          </p:cNvSpPr>
          <p:nvPr>
            <p:ph type="body" idx="1"/>
          </p:nvPr>
        </p:nvSpPr>
        <p:spPr/>
        <p:txBody>
          <a:bodyPr/>
          <a:lstStyle/>
          <a:p>
            <a:pPr marL="228600" indent="-228600">
              <a:buFontTx/>
              <a:buAutoNum type="arabicPeriod"/>
            </a:pPr>
            <a:r>
              <a:rPr lang="en-US" altLang="en-US"/>
              <a:t>may be enough to straighten her out</a:t>
            </a:r>
          </a:p>
          <a:p>
            <a:pPr marL="228600" indent="-228600">
              <a:buFontTx/>
              <a:buAutoNum type="arabicPeriod"/>
            </a:pPr>
            <a:r>
              <a:rPr lang="en-US" altLang="en-US"/>
              <a:t>Surveillance should be used sparingly.  </a:t>
            </a:r>
          </a:p>
          <a:p>
            <a:pPr marL="228600" indent="-228600">
              <a:buFontTx/>
              <a:buAutoNum type="arabicPeriod"/>
            </a:pPr>
            <a:r>
              <a:rPr lang="en-US" altLang="en-US"/>
              <a:t> recertification – it has been a year, so can require a new certification.  As part of that, can also require 2</a:t>
            </a:r>
            <a:r>
              <a:rPr lang="en-US" altLang="en-US" baseline="30000"/>
              <a:t>nd</a:t>
            </a:r>
            <a:r>
              <a:rPr lang="en-US" altLang="en-US"/>
              <a:t> opinion.  If less than a year, could require recertification because there was info casting doubt on the need for certification.  But cannot require 2</a:t>
            </a:r>
            <a:r>
              <a:rPr lang="en-US" altLang="en-US" baseline="30000"/>
              <a:t>nd</a:t>
            </a:r>
            <a:r>
              <a:rPr lang="en-US" altLang="en-US"/>
              <a:t> opinion with recertification</a:t>
            </a:r>
          </a:p>
        </p:txBody>
      </p:sp>
    </p:spTree>
    <p:extLst>
      <p:ext uri="{BB962C8B-B14F-4D97-AF65-F5344CB8AC3E}">
        <p14:creationId xmlns:p14="http://schemas.microsoft.com/office/powerpoint/2010/main" val="4042115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D629930-2BCD-4AF1-93D9-7E6A7C04E24B}" type="datetimeFigureOut">
              <a:rPr lang="en-US" smtClean="0"/>
              <a:t>7/3/2015</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A1870EF-4680-41FE-AEBB-9C1E48B81BC0}" type="slidenum">
              <a:rPr lang="en-US" smtClean="0"/>
              <a:t>‹#›</a:t>
            </a:fld>
            <a:endParaRPr lang="en-US"/>
          </a:p>
        </p:txBody>
      </p:sp>
    </p:spTree>
    <p:extLst>
      <p:ext uri="{BB962C8B-B14F-4D97-AF65-F5344CB8AC3E}">
        <p14:creationId xmlns:p14="http://schemas.microsoft.com/office/powerpoint/2010/main" val="2716705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629930-2BCD-4AF1-93D9-7E6A7C04E24B}" type="datetimeFigureOut">
              <a:rPr lang="en-US" smtClean="0"/>
              <a:t>7/3/2015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A1870EF-4680-41FE-AEBB-9C1E48B81BC0}" type="slidenum">
              <a:rPr lang="en-US" smtClean="0"/>
              <a:t>‹#›</a:t>
            </a:fld>
            <a:endParaRPr lang="en-US"/>
          </a:p>
        </p:txBody>
      </p:sp>
    </p:spTree>
    <p:extLst>
      <p:ext uri="{BB962C8B-B14F-4D97-AF65-F5344CB8AC3E}">
        <p14:creationId xmlns:p14="http://schemas.microsoft.com/office/powerpoint/2010/main" val="3221781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629930-2BCD-4AF1-93D9-7E6A7C04E24B}" type="datetimeFigureOut">
              <a:rPr lang="en-US" smtClean="0"/>
              <a:t>7/3/2015</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A1870EF-4680-41FE-AEBB-9C1E48B81BC0}"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047897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2D629930-2BCD-4AF1-93D9-7E6A7C04E24B}" type="datetimeFigureOut">
              <a:rPr lang="en-US" smtClean="0"/>
              <a:t>7/3/2015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A1870EF-4680-41FE-AEBB-9C1E48B81BC0}" type="slidenum">
              <a:rPr lang="en-US" smtClean="0"/>
              <a:t>‹#›</a:t>
            </a:fld>
            <a:endParaRPr lang="en-US"/>
          </a:p>
        </p:txBody>
      </p:sp>
    </p:spTree>
    <p:extLst>
      <p:ext uri="{BB962C8B-B14F-4D97-AF65-F5344CB8AC3E}">
        <p14:creationId xmlns:p14="http://schemas.microsoft.com/office/powerpoint/2010/main" val="30171423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2D629930-2BCD-4AF1-93D9-7E6A7C04E24B}" type="datetimeFigureOut">
              <a:rPr lang="en-US" smtClean="0"/>
              <a:t>7/3/2015</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A1870EF-4680-41FE-AEBB-9C1E48B81BC0}"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72755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2D629930-2BCD-4AF1-93D9-7E6A7C04E24B}" type="datetimeFigureOut">
              <a:rPr lang="en-US" smtClean="0"/>
              <a:t>7/3/2015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A1870EF-4680-41FE-AEBB-9C1E48B81BC0}" type="slidenum">
              <a:rPr lang="en-US" smtClean="0"/>
              <a:t>‹#›</a:t>
            </a:fld>
            <a:endParaRPr lang="en-US"/>
          </a:p>
        </p:txBody>
      </p:sp>
    </p:spTree>
    <p:extLst>
      <p:ext uri="{BB962C8B-B14F-4D97-AF65-F5344CB8AC3E}">
        <p14:creationId xmlns:p14="http://schemas.microsoft.com/office/powerpoint/2010/main" val="17651094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629930-2BCD-4AF1-93D9-7E6A7C04E24B}" type="datetimeFigureOut">
              <a:rPr lang="en-US" smtClean="0"/>
              <a:t>7/3/2015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A1870EF-4680-41FE-AEBB-9C1E48B81BC0}" type="slidenum">
              <a:rPr lang="en-US" smtClean="0"/>
              <a:t>‹#›</a:t>
            </a:fld>
            <a:endParaRPr lang="en-US"/>
          </a:p>
        </p:txBody>
      </p:sp>
    </p:spTree>
    <p:extLst>
      <p:ext uri="{BB962C8B-B14F-4D97-AF65-F5344CB8AC3E}">
        <p14:creationId xmlns:p14="http://schemas.microsoft.com/office/powerpoint/2010/main" val="22138307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629930-2BCD-4AF1-93D9-7E6A7C04E24B}" type="datetimeFigureOut">
              <a:rPr lang="en-US" smtClean="0"/>
              <a:t>7/3/2015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A1870EF-4680-41FE-AEBB-9C1E48B81BC0}" type="slidenum">
              <a:rPr lang="en-US" smtClean="0"/>
              <a:t>‹#›</a:t>
            </a:fld>
            <a:endParaRPr lang="en-US"/>
          </a:p>
        </p:txBody>
      </p:sp>
    </p:spTree>
    <p:extLst>
      <p:ext uri="{BB962C8B-B14F-4D97-AF65-F5344CB8AC3E}">
        <p14:creationId xmlns:p14="http://schemas.microsoft.com/office/powerpoint/2010/main" val="2828896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629930-2BCD-4AF1-93D9-7E6A7C04E24B}" type="datetimeFigureOut">
              <a:rPr lang="en-US" smtClean="0"/>
              <a:t>7/3/2015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A1870EF-4680-41FE-AEBB-9C1E48B81BC0}" type="slidenum">
              <a:rPr lang="en-US" smtClean="0"/>
              <a:t>‹#›</a:t>
            </a:fld>
            <a:endParaRPr lang="en-US"/>
          </a:p>
        </p:txBody>
      </p:sp>
    </p:spTree>
    <p:extLst>
      <p:ext uri="{BB962C8B-B14F-4D97-AF65-F5344CB8AC3E}">
        <p14:creationId xmlns:p14="http://schemas.microsoft.com/office/powerpoint/2010/main" val="1691484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629930-2BCD-4AF1-93D9-7E6A7C04E24B}" type="datetimeFigureOut">
              <a:rPr lang="en-US" smtClean="0"/>
              <a:t>7/3/2015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A1870EF-4680-41FE-AEBB-9C1E48B81BC0}" type="slidenum">
              <a:rPr lang="en-US" smtClean="0"/>
              <a:t>‹#›</a:t>
            </a:fld>
            <a:endParaRPr lang="en-US"/>
          </a:p>
        </p:txBody>
      </p:sp>
    </p:spTree>
    <p:extLst>
      <p:ext uri="{BB962C8B-B14F-4D97-AF65-F5344CB8AC3E}">
        <p14:creationId xmlns:p14="http://schemas.microsoft.com/office/powerpoint/2010/main" val="357113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D629930-2BCD-4AF1-93D9-7E6A7C04E24B}" type="datetimeFigureOut">
              <a:rPr lang="en-US" smtClean="0"/>
              <a:t>7/3/2015</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A1870EF-4680-41FE-AEBB-9C1E48B81BC0}" type="slidenum">
              <a:rPr lang="en-US" smtClean="0"/>
              <a:t>‹#›</a:t>
            </a:fld>
            <a:endParaRPr lang="en-US"/>
          </a:p>
        </p:txBody>
      </p:sp>
    </p:spTree>
    <p:extLst>
      <p:ext uri="{BB962C8B-B14F-4D97-AF65-F5344CB8AC3E}">
        <p14:creationId xmlns:p14="http://schemas.microsoft.com/office/powerpoint/2010/main" val="1411766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D629930-2BCD-4AF1-93D9-7E6A7C04E24B}" type="datetimeFigureOut">
              <a:rPr lang="en-US" smtClean="0"/>
              <a:t>7/3/2015</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A1870EF-4680-41FE-AEBB-9C1E48B81BC0}" type="slidenum">
              <a:rPr lang="en-US" smtClean="0"/>
              <a:t>‹#›</a:t>
            </a:fld>
            <a:endParaRPr lang="en-US"/>
          </a:p>
        </p:txBody>
      </p:sp>
    </p:spTree>
    <p:extLst>
      <p:ext uri="{BB962C8B-B14F-4D97-AF65-F5344CB8AC3E}">
        <p14:creationId xmlns:p14="http://schemas.microsoft.com/office/powerpoint/2010/main" val="1331895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D629930-2BCD-4AF1-93D9-7E6A7C04E24B}" type="datetimeFigureOut">
              <a:rPr lang="en-US" smtClean="0"/>
              <a:t>7/3/2015</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A1870EF-4680-41FE-AEBB-9C1E48B81BC0}" type="slidenum">
              <a:rPr lang="en-US" smtClean="0"/>
              <a:t>‹#›</a:t>
            </a:fld>
            <a:endParaRPr lang="en-US"/>
          </a:p>
        </p:txBody>
      </p:sp>
    </p:spTree>
    <p:extLst>
      <p:ext uri="{BB962C8B-B14F-4D97-AF65-F5344CB8AC3E}">
        <p14:creationId xmlns:p14="http://schemas.microsoft.com/office/powerpoint/2010/main" val="3350691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629930-2BCD-4AF1-93D9-7E6A7C04E24B}" type="datetimeFigureOut">
              <a:rPr lang="en-US" smtClean="0"/>
              <a:t>7/3/2015</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A1870EF-4680-41FE-AEBB-9C1E48B81BC0}" type="slidenum">
              <a:rPr lang="en-US" smtClean="0"/>
              <a:t>‹#›</a:t>
            </a:fld>
            <a:endParaRPr lang="en-US"/>
          </a:p>
        </p:txBody>
      </p:sp>
    </p:spTree>
    <p:extLst>
      <p:ext uri="{BB962C8B-B14F-4D97-AF65-F5344CB8AC3E}">
        <p14:creationId xmlns:p14="http://schemas.microsoft.com/office/powerpoint/2010/main" val="4069694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629930-2BCD-4AF1-93D9-7E6A7C04E24B}" type="datetimeFigureOut">
              <a:rPr lang="en-US" smtClean="0"/>
              <a:t>7/3/2015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A1870EF-4680-41FE-AEBB-9C1E48B81BC0}" type="slidenum">
              <a:rPr lang="en-US" smtClean="0"/>
              <a:t>‹#›</a:t>
            </a:fld>
            <a:endParaRPr lang="en-US"/>
          </a:p>
        </p:txBody>
      </p:sp>
    </p:spTree>
    <p:extLst>
      <p:ext uri="{BB962C8B-B14F-4D97-AF65-F5344CB8AC3E}">
        <p14:creationId xmlns:p14="http://schemas.microsoft.com/office/powerpoint/2010/main" val="3575175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629930-2BCD-4AF1-93D9-7E6A7C04E24B}" type="datetimeFigureOut">
              <a:rPr lang="en-US" smtClean="0"/>
              <a:t>7/3/2015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A1870EF-4680-41FE-AEBB-9C1E48B81BC0}" type="slidenum">
              <a:rPr lang="en-US" smtClean="0"/>
              <a:t>‹#›</a:t>
            </a:fld>
            <a:endParaRPr lang="en-US"/>
          </a:p>
        </p:txBody>
      </p:sp>
    </p:spTree>
    <p:extLst>
      <p:ext uri="{BB962C8B-B14F-4D97-AF65-F5344CB8AC3E}">
        <p14:creationId xmlns:p14="http://schemas.microsoft.com/office/powerpoint/2010/main" val="1344588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D629930-2BCD-4AF1-93D9-7E6A7C04E24B}" type="datetimeFigureOut">
              <a:rPr lang="en-US" smtClean="0"/>
              <a:t>7/3/2015</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A1870EF-4680-41FE-AEBB-9C1E48B81BC0}" type="slidenum">
              <a:rPr lang="en-US" smtClean="0"/>
              <a:t>‹#›</a:t>
            </a:fld>
            <a:endParaRPr lang="en-US"/>
          </a:p>
        </p:txBody>
      </p:sp>
    </p:spTree>
    <p:extLst>
      <p:ext uri="{BB962C8B-B14F-4D97-AF65-F5344CB8AC3E}">
        <p14:creationId xmlns:p14="http://schemas.microsoft.com/office/powerpoint/2010/main" val="31990896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lyons@constangy.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tags" Target="../tags/tag10.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tags" Target="../tags/tag16.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xml"/><Relationship Id="rId1" Type="http://schemas.openxmlformats.org/officeDocument/2006/relationships/tags" Target="../tags/tag20.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tags" Target="../tags/tag23.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xml"/><Relationship Id="rId1" Type="http://schemas.openxmlformats.org/officeDocument/2006/relationships/tags" Target="../tags/tag2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17713" y="928688"/>
            <a:ext cx="8915399" cy="2262781"/>
          </a:xfrm>
        </p:spPr>
        <p:txBody>
          <a:bodyPr>
            <a:normAutofit fontScale="90000"/>
          </a:bodyPr>
          <a:lstStyle/>
          <a:p>
            <a:r>
              <a:rPr lang="en-US" sz="7200" b="1" dirty="0" smtClean="0">
                <a:solidFill>
                  <a:srgbClr val="C00000"/>
                </a:solidFill>
                <a:latin typeface="Aharoni" panose="02010803020104030203" pitchFamily="2" charset="-79"/>
                <a:cs typeface="Aharoni" panose="02010803020104030203" pitchFamily="2" charset="-79"/>
              </a:rPr>
              <a:t>Managing Employee Leave Issues</a:t>
            </a:r>
            <a:endParaRPr lang="en-US" sz="7200" b="1" dirty="0">
              <a:solidFill>
                <a:srgbClr val="C00000"/>
              </a:solidFill>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2117726" y="3677242"/>
            <a:ext cx="9397999" cy="1126283"/>
          </a:xfrm>
        </p:spPr>
        <p:txBody>
          <a:bodyPr>
            <a:noAutofit/>
          </a:bodyPr>
          <a:lstStyle/>
          <a:p>
            <a:r>
              <a:rPr lang="en-US" sz="3600" b="1" dirty="0" smtClean="0"/>
              <a:t>Angelique </a:t>
            </a:r>
            <a:r>
              <a:rPr lang="en-US" sz="3600" b="1" dirty="0" err="1" smtClean="0"/>
              <a:t>Groza</a:t>
            </a:r>
            <a:r>
              <a:rPr lang="en-US" sz="3600" b="1" dirty="0" smtClean="0"/>
              <a:t> Lyons, Esquire</a:t>
            </a:r>
          </a:p>
          <a:p>
            <a:r>
              <a:rPr lang="en-US" sz="3600" b="1" dirty="0" err="1" smtClean="0"/>
              <a:t>Constangy</a:t>
            </a:r>
            <a:r>
              <a:rPr lang="en-US" sz="3600" b="1" dirty="0" smtClean="0"/>
              <a:t>, Brooks, Smith &amp; </a:t>
            </a:r>
            <a:r>
              <a:rPr lang="en-US" sz="3600" b="1" dirty="0" err="1" smtClean="0"/>
              <a:t>Prophete</a:t>
            </a:r>
            <a:r>
              <a:rPr lang="en-US" sz="3600" b="1" dirty="0" smtClean="0"/>
              <a:t>, LLP</a:t>
            </a:r>
          </a:p>
          <a:p>
            <a:r>
              <a:rPr lang="en-US" sz="3600" b="1" dirty="0" smtClean="0">
                <a:hlinkClick r:id="rId2"/>
              </a:rPr>
              <a:t>alyons@constangy.com</a:t>
            </a:r>
            <a:endParaRPr lang="en-US" sz="3600" b="1" dirty="0" smtClean="0"/>
          </a:p>
          <a:p>
            <a:r>
              <a:rPr lang="en-US" sz="3600" b="1" dirty="0" smtClean="0"/>
              <a:t>772-878-5767</a:t>
            </a:r>
          </a:p>
        </p:txBody>
      </p:sp>
    </p:spTree>
    <p:extLst>
      <p:ext uri="{BB962C8B-B14F-4D97-AF65-F5344CB8AC3E}">
        <p14:creationId xmlns:p14="http://schemas.microsoft.com/office/powerpoint/2010/main" val="36944294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685927" y="266922"/>
            <a:ext cx="10372724" cy="1280890"/>
          </a:xfrm>
        </p:spPr>
        <p:txBody>
          <a:bodyPr>
            <a:noAutofit/>
          </a:bodyPr>
          <a:lstStyle/>
          <a:p>
            <a:r>
              <a:rPr lang="en-US" altLang="en-US" sz="4400" b="1" dirty="0" smtClean="0"/>
              <a:t>Step Three – Eligibility/Rights &amp; Responsibilities (form)</a:t>
            </a:r>
            <a:endParaRPr lang="en-US" altLang="en-US" sz="4400" b="1" dirty="0"/>
          </a:p>
        </p:txBody>
      </p:sp>
      <p:sp>
        <p:nvSpPr>
          <p:cNvPr id="43011" name="Rectangle 3"/>
          <p:cNvSpPr>
            <a:spLocks noGrp="1" noChangeArrowheads="1"/>
          </p:cNvSpPr>
          <p:nvPr>
            <p:ph idx="1"/>
          </p:nvPr>
        </p:nvSpPr>
        <p:spPr>
          <a:xfrm>
            <a:off x="2617787" y="2028826"/>
            <a:ext cx="8915400" cy="4211009"/>
          </a:xfrm>
        </p:spPr>
        <p:txBody>
          <a:bodyPr>
            <a:noAutofit/>
          </a:bodyPr>
          <a:lstStyle/>
          <a:p>
            <a:pPr lvl="1"/>
            <a:r>
              <a:rPr lang="en-US" altLang="en-US" sz="3600" b="1" dirty="0" smtClean="0"/>
              <a:t>Must </a:t>
            </a:r>
            <a:r>
              <a:rPr lang="en-US" altLang="en-US" sz="3600" b="1" dirty="0"/>
              <a:t>be given to employee within 5 business days</a:t>
            </a:r>
          </a:p>
          <a:p>
            <a:pPr lvl="1"/>
            <a:r>
              <a:rPr lang="en-US" altLang="en-US" sz="3600" b="1" dirty="0"/>
              <a:t>Only one notice per year/event needed</a:t>
            </a:r>
          </a:p>
          <a:p>
            <a:pPr lvl="1"/>
            <a:r>
              <a:rPr lang="en-US" altLang="en-US" sz="3600" b="1" dirty="0"/>
              <a:t>If not eligible for leave, must give at least one reason why not.</a:t>
            </a:r>
          </a:p>
        </p:txBody>
      </p:sp>
    </p:spTree>
    <p:extLst>
      <p:ext uri="{BB962C8B-B14F-4D97-AF65-F5344CB8AC3E}">
        <p14:creationId xmlns:p14="http://schemas.microsoft.com/office/powerpoint/2010/main" val="29136570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301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30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2592925" y="352647"/>
            <a:ext cx="8911687" cy="1280890"/>
          </a:xfrm>
        </p:spPr>
        <p:txBody>
          <a:bodyPr>
            <a:normAutofit/>
          </a:bodyPr>
          <a:lstStyle/>
          <a:p>
            <a:r>
              <a:rPr lang="en-US" altLang="en-US" sz="4400" b="1" dirty="0" smtClean="0"/>
              <a:t>Step Four - Certification</a:t>
            </a:r>
            <a:endParaRPr lang="en-US" altLang="en-US" sz="4400" b="1" dirty="0"/>
          </a:p>
        </p:txBody>
      </p:sp>
      <p:sp>
        <p:nvSpPr>
          <p:cNvPr id="38915" name="Rectangle 3"/>
          <p:cNvSpPr>
            <a:spLocks noGrp="1" noChangeArrowheads="1"/>
          </p:cNvSpPr>
          <p:nvPr>
            <p:ph idx="1"/>
          </p:nvPr>
        </p:nvSpPr>
        <p:spPr>
          <a:xfrm>
            <a:off x="2589212" y="1414463"/>
            <a:ext cx="8915400" cy="4325309"/>
          </a:xfrm>
        </p:spPr>
        <p:txBody>
          <a:bodyPr>
            <a:noAutofit/>
          </a:bodyPr>
          <a:lstStyle/>
          <a:p>
            <a:pPr lvl="1"/>
            <a:r>
              <a:rPr lang="en-US" altLang="en-US" sz="3600" b="1" dirty="0" smtClean="0"/>
              <a:t>Provide </a:t>
            </a:r>
            <a:r>
              <a:rPr lang="en-US" altLang="en-US" sz="3600" b="1" dirty="0"/>
              <a:t>employee the certification form to be completed – within 5 business days</a:t>
            </a:r>
          </a:p>
          <a:p>
            <a:pPr lvl="1"/>
            <a:r>
              <a:rPr lang="en-US" altLang="en-US" sz="3600" b="1" dirty="0"/>
              <a:t>Employee has 15 calendar days to return</a:t>
            </a:r>
          </a:p>
          <a:p>
            <a:pPr lvl="1"/>
            <a:r>
              <a:rPr lang="en-US" altLang="en-US" sz="3600" b="1" dirty="0"/>
              <a:t>Form no longer asks “is this a serious health condition”, now you have to figure it out</a:t>
            </a:r>
          </a:p>
        </p:txBody>
      </p:sp>
    </p:spTree>
    <p:extLst>
      <p:ext uri="{BB962C8B-B14F-4D97-AF65-F5344CB8AC3E}">
        <p14:creationId xmlns:p14="http://schemas.microsoft.com/office/powerpoint/2010/main" val="10989670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891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89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2592925" y="252635"/>
            <a:ext cx="8911687" cy="1280890"/>
          </a:xfrm>
        </p:spPr>
        <p:txBody>
          <a:bodyPr>
            <a:normAutofit/>
          </a:bodyPr>
          <a:lstStyle/>
          <a:p>
            <a:r>
              <a:rPr lang="en-US" altLang="en-US" sz="4400" b="1" dirty="0" smtClean="0"/>
              <a:t>Step Five – Designation (form)</a:t>
            </a:r>
            <a:endParaRPr lang="en-US" altLang="en-US" sz="4400" b="1" dirty="0"/>
          </a:p>
        </p:txBody>
      </p:sp>
      <p:sp>
        <p:nvSpPr>
          <p:cNvPr id="55299" name="Rectangle 3"/>
          <p:cNvSpPr>
            <a:spLocks noGrp="1" noChangeArrowheads="1"/>
          </p:cNvSpPr>
          <p:nvPr>
            <p:ph idx="1"/>
          </p:nvPr>
        </p:nvSpPr>
        <p:spPr>
          <a:xfrm>
            <a:off x="1628775" y="1176337"/>
            <a:ext cx="9875837" cy="3777622"/>
          </a:xfrm>
        </p:spPr>
        <p:txBody>
          <a:bodyPr>
            <a:noAutofit/>
          </a:bodyPr>
          <a:lstStyle/>
          <a:p>
            <a:pPr lvl="1">
              <a:lnSpc>
                <a:spcPct val="90000"/>
              </a:lnSpc>
            </a:pPr>
            <a:r>
              <a:rPr lang="en-US" altLang="en-US" sz="3600" b="1" dirty="0" smtClean="0"/>
              <a:t>Within </a:t>
            </a:r>
            <a:r>
              <a:rPr lang="en-US" altLang="en-US" sz="3600" b="1" dirty="0"/>
              <a:t>5 business days of receiving completed certification form, must provide completed designation form</a:t>
            </a:r>
          </a:p>
          <a:p>
            <a:pPr lvl="1">
              <a:lnSpc>
                <a:spcPct val="90000"/>
              </a:lnSpc>
            </a:pPr>
            <a:r>
              <a:rPr lang="en-US" altLang="en-US" sz="3600" b="1" dirty="0"/>
              <a:t>If will require fitness for </a:t>
            </a:r>
            <a:r>
              <a:rPr lang="en-US" altLang="en-US" sz="3600" b="1" dirty="0" smtClean="0"/>
              <a:t>duty, must </a:t>
            </a:r>
            <a:r>
              <a:rPr lang="en-US" altLang="en-US" sz="3600" b="1" dirty="0"/>
              <a:t>notify </a:t>
            </a:r>
            <a:r>
              <a:rPr lang="en-US" altLang="en-US" sz="3600" b="1" dirty="0" smtClean="0"/>
              <a:t>&amp; include </a:t>
            </a:r>
            <a:r>
              <a:rPr lang="en-US" altLang="en-US" sz="3600" b="1" dirty="0"/>
              <a:t>essential job functions</a:t>
            </a:r>
          </a:p>
          <a:p>
            <a:pPr lvl="1">
              <a:lnSpc>
                <a:spcPct val="90000"/>
              </a:lnSpc>
            </a:pPr>
            <a:r>
              <a:rPr lang="en-US" altLang="en-US" sz="3600" b="1" dirty="0"/>
              <a:t>Retro OK if either no harm to employee or both parties agree the event was covered</a:t>
            </a:r>
          </a:p>
          <a:p>
            <a:pPr lvl="1">
              <a:lnSpc>
                <a:spcPct val="90000"/>
              </a:lnSpc>
            </a:pPr>
            <a:r>
              <a:rPr lang="en-US" altLang="en-US" sz="3600" b="1" dirty="0"/>
              <a:t>Employer liable if harm suffered by its failure to designate</a:t>
            </a:r>
          </a:p>
        </p:txBody>
      </p:sp>
    </p:spTree>
    <p:extLst>
      <p:ext uri="{BB962C8B-B14F-4D97-AF65-F5344CB8AC3E}">
        <p14:creationId xmlns:p14="http://schemas.microsoft.com/office/powerpoint/2010/main" val="33865554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529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529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52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normAutofit/>
          </a:bodyPr>
          <a:lstStyle/>
          <a:p>
            <a:r>
              <a:rPr lang="en-US" altLang="en-US" sz="4400" b="1" dirty="0"/>
              <a:t>CERTIFICATION</a:t>
            </a:r>
          </a:p>
        </p:txBody>
      </p:sp>
      <p:sp>
        <p:nvSpPr>
          <p:cNvPr id="41987" name="Rectangle 3"/>
          <p:cNvSpPr>
            <a:spLocks noGrp="1" noChangeArrowheads="1"/>
          </p:cNvSpPr>
          <p:nvPr>
            <p:ph idx="1"/>
          </p:nvPr>
        </p:nvSpPr>
        <p:spPr>
          <a:xfrm>
            <a:off x="2589212" y="1485900"/>
            <a:ext cx="8915400" cy="5086350"/>
          </a:xfrm>
        </p:spPr>
        <p:txBody>
          <a:bodyPr>
            <a:normAutofit fontScale="77500" lnSpcReduction="20000"/>
          </a:bodyPr>
          <a:lstStyle/>
          <a:p>
            <a:pPr>
              <a:lnSpc>
                <a:spcPct val="90000"/>
              </a:lnSpc>
            </a:pPr>
            <a:r>
              <a:rPr lang="en-US" altLang="en-US" sz="4600" b="1" dirty="0"/>
              <a:t>Employee must return complete and sufficient certification form</a:t>
            </a:r>
          </a:p>
          <a:p>
            <a:pPr lvl="1">
              <a:lnSpc>
                <a:spcPct val="90000"/>
              </a:lnSpc>
            </a:pPr>
            <a:r>
              <a:rPr lang="en-US" altLang="en-US" sz="4600" b="1" dirty="0"/>
              <a:t>incomplete – applicable entry not filled out</a:t>
            </a:r>
          </a:p>
          <a:p>
            <a:pPr lvl="1">
              <a:lnSpc>
                <a:spcPct val="90000"/>
              </a:lnSpc>
            </a:pPr>
            <a:r>
              <a:rPr lang="en-US" altLang="en-US" sz="4600" b="1" dirty="0"/>
              <a:t>insufficient – complete but information is vague, ambiguous or non-responsive</a:t>
            </a:r>
          </a:p>
          <a:p>
            <a:pPr>
              <a:lnSpc>
                <a:spcPct val="90000"/>
              </a:lnSpc>
            </a:pPr>
            <a:r>
              <a:rPr lang="en-US" altLang="en-US" sz="4600" b="1" dirty="0"/>
              <a:t>If not complete/sufficient, notify employee in writing &amp; state consequences for not complying; 7 days to cure (unless not practicable despite diligent, good faith efforts)</a:t>
            </a:r>
          </a:p>
          <a:p>
            <a:pPr>
              <a:lnSpc>
                <a:spcPct val="90000"/>
              </a:lnSpc>
              <a:buFont typeface="Wingdings" panose="05000000000000000000" pitchFamily="2" charset="2"/>
              <a:buNone/>
            </a:pPr>
            <a:endParaRPr lang="en-US" altLang="en-US" dirty="0"/>
          </a:p>
          <a:p>
            <a:pPr>
              <a:lnSpc>
                <a:spcPct val="90000"/>
              </a:lnSpc>
            </a:pPr>
            <a:endParaRPr lang="en-US" altLang="en-US" dirty="0"/>
          </a:p>
          <a:p>
            <a:pPr>
              <a:lnSpc>
                <a:spcPct val="90000"/>
              </a:lnSpc>
            </a:pPr>
            <a:endParaRPr lang="en-US" altLang="en-US" dirty="0"/>
          </a:p>
          <a:p>
            <a:pPr>
              <a:lnSpc>
                <a:spcPct val="90000"/>
              </a:lnSpc>
            </a:pPr>
            <a:endParaRPr lang="en-US" altLang="en-US" dirty="0"/>
          </a:p>
          <a:p>
            <a:pPr>
              <a:lnSpc>
                <a:spcPct val="90000"/>
              </a:lnSpc>
            </a:pPr>
            <a:endParaRPr lang="en-US" altLang="en-US" dirty="0"/>
          </a:p>
          <a:p>
            <a:pPr lvl="1">
              <a:lnSpc>
                <a:spcPct val="90000"/>
              </a:lnSpc>
            </a:pPr>
            <a:endParaRPr lang="en-US" altLang="en-US" dirty="0"/>
          </a:p>
        </p:txBody>
      </p:sp>
    </p:spTree>
    <p:extLst>
      <p:ext uri="{BB962C8B-B14F-4D97-AF65-F5344CB8AC3E}">
        <p14:creationId xmlns:p14="http://schemas.microsoft.com/office/powerpoint/2010/main" val="23290856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98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198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9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normAutofit/>
          </a:bodyPr>
          <a:lstStyle/>
          <a:p>
            <a:r>
              <a:rPr lang="en-US" altLang="en-US" sz="4400" b="1" dirty="0"/>
              <a:t>CERTIFICATION</a:t>
            </a:r>
          </a:p>
        </p:txBody>
      </p:sp>
      <p:sp>
        <p:nvSpPr>
          <p:cNvPr id="40963" name="Rectangle 3"/>
          <p:cNvSpPr>
            <a:spLocks noGrp="1" noChangeArrowheads="1"/>
          </p:cNvSpPr>
          <p:nvPr>
            <p:ph idx="1"/>
          </p:nvPr>
        </p:nvSpPr>
        <p:spPr/>
        <p:txBody>
          <a:bodyPr>
            <a:normAutofit/>
          </a:bodyPr>
          <a:lstStyle/>
          <a:p>
            <a:r>
              <a:rPr lang="en-US" altLang="en-US" sz="3600" b="1" dirty="0"/>
              <a:t>If form never provided or not fixed, then can deny FMLA leave</a:t>
            </a:r>
          </a:p>
          <a:p>
            <a:pPr lvl="1"/>
            <a:r>
              <a:rPr lang="en-US" altLang="en-US" sz="3600" b="1" dirty="0"/>
              <a:t>if not returned after notified incomplete, can only deny FMLA if you had advised employee of the consequences of failing to do so</a:t>
            </a:r>
          </a:p>
        </p:txBody>
      </p:sp>
    </p:spTree>
    <p:extLst>
      <p:ext uri="{BB962C8B-B14F-4D97-AF65-F5344CB8AC3E}">
        <p14:creationId xmlns:p14="http://schemas.microsoft.com/office/powerpoint/2010/main" val="28278083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96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2507200" y="309785"/>
            <a:ext cx="8911687" cy="1280890"/>
          </a:xfrm>
        </p:spPr>
        <p:txBody>
          <a:bodyPr>
            <a:normAutofit/>
          </a:bodyPr>
          <a:lstStyle/>
          <a:p>
            <a:r>
              <a:rPr lang="en-US" altLang="en-US" sz="4400" b="1" dirty="0"/>
              <a:t>CERTIFICATION</a:t>
            </a:r>
          </a:p>
        </p:txBody>
      </p:sp>
      <p:sp>
        <p:nvSpPr>
          <p:cNvPr id="39939" name="Rectangle 3"/>
          <p:cNvSpPr>
            <a:spLocks noGrp="1" noChangeArrowheads="1"/>
          </p:cNvSpPr>
          <p:nvPr>
            <p:ph idx="1"/>
          </p:nvPr>
        </p:nvSpPr>
        <p:spPr>
          <a:xfrm>
            <a:off x="1728788" y="1143000"/>
            <a:ext cx="10115550" cy="4225297"/>
          </a:xfrm>
        </p:spPr>
        <p:txBody>
          <a:bodyPr>
            <a:noAutofit/>
          </a:bodyPr>
          <a:lstStyle/>
          <a:p>
            <a:pPr>
              <a:lnSpc>
                <a:spcPct val="90000"/>
              </a:lnSpc>
            </a:pPr>
            <a:r>
              <a:rPr lang="en-US" altLang="en-US" sz="3600" b="1" dirty="0"/>
              <a:t>If complete and </a:t>
            </a:r>
            <a:r>
              <a:rPr lang="en-US" altLang="en-US" sz="3600" b="1" dirty="0" smtClean="0"/>
              <a:t>sufficient, can </a:t>
            </a:r>
            <a:r>
              <a:rPr lang="en-US" altLang="en-US" sz="3600" b="1" dirty="0"/>
              <a:t>contact HCP to </a:t>
            </a:r>
            <a:r>
              <a:rPr lang="en-US" altLang="en-US" sz="3600" b="1" dirty="0" smtClean="0"/>
              <a:t>authenticate/clarify info </a:t>
            </a:r>
            <a:r>
              <a:rPr lang="en-US" altLang="en-US" sz="3600" b="1" dirty="0"/>
              <a:t>on form</a:t>
            </a:r>
          </a:p>
          <a:p>
            <a:pPr lvl="1">
              <a:lnSpc>
                <a:spcPct val="90000"/>
              </a:lnSpc>
            </a:pPr>
            <a:r>
              <a:rPr lang="en-US" altLang="en-US" sz="3600" b="1" dirty="0"/>
              <a:t>Can be done by HCP, HR, </a:t>
            </a:r>
            <a:r>
              <a:rPr lang="en-US" altLang="en-US" sz="3600" b="1" dirty="0" smtClean="0"/>
              <a:t>management </a:t>
            </a:r>
            <a:r>
              <a:rPr lang="en-US" altLang="en-US" sz="3600" b="1" dirty="0"/>
              <a:t>official (but not direct supervisor)</a:t>
            </a:r>
          </a:p>
          <a:p>
            <a:pPr lvl="1">
              <a:lnSpc>
                <a:spcPct val="90000"/>
              </a:lnSpc>
            </a:pPr>
            <a:r>
              <a:rPr lang="en-US" altLang="en-US" sz="3600" b="1" dirty="0"/>
              <a:t>HCP must have HIPAA release</a:t>
            </a:r>
          </a:p>
          <a:p>
            <a:pPr lvl="1">
              <a:lnSpc>
                <a:spcPct val="90000"/>
              </a:lnSpc>
            </a:pPr>
            <a:r>
              <a:rPr lang="en-US" altLang="en-US" sz="3600" b="1" dirty="0"/>
              <a:t>Authenticate – verify completion by HCP</a:t>
            </a:r>
          </a:p>
          <a:p>
            <a:pPr lvl="1">
              <a:lnSpc>
                <a:spcPct val="90000"/>
              </a:lnSpc>
            </a:pPr>
            <a:r>
              <a:rPr lang="en-US" altLang="en-US" sz="3600" b="1" dirty="0"/>
              <a:t>Clarify – understand handwriting or understand meaning of a response</a:t>
            </a:r>
          </a:p>
          <a:p>
            <a:pPr lvl="1">
              <a:lnSpc>
                <a:spcPct val="90000"/>
              </a:lnSpc>
            </a:pPr>
            <a:r>
              <a:rPr lang="en-US" altLang="en-US" sz="3600" b="1" dirty="0"/>
              <a:t>Cannot ask for any additional information</a:t>
            </a:r>
          </a:p>
        </p:txBody>
      </p:sp>
    </p:spTree>
    <p:extLst>
      <p:ext uri="{BB962C8B-B14F-4D97-AF65-F5344CB8AC3E}">
        <p14:creationId xmlns:p14="http://schemas.microsoft.com/office/powerpoint/2010/main" val="4680230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993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993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993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993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993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a:bodyPr>
          <a:lstStyle/>
          <a:p>
            <a:r>
              <a:rPr lang="en-US" altLang="en-US" sz="4400" b="1" dirty="0"/>
              <a:t>CERTIFICATION</a:t>
            </a:r>
          </a:p>
        </p:txBody>
      </p:sp>
      <p:sp>
        <p:nvSpPr>
          <p:cNvPr id="52227" name="Rectangle 3"/>
          <p:cNvSpPr>
            <a:spLocks noGrp="1" noChangeArrowheads="1"/>
          </p:cNvSpPr>
          <p:nvPr>
            <p:ph idx="1"/>
          </p:nvPr>
        </p:nvSpPr>
        <p:spPr>
          <a:xfrm>
            <a:off x="2589212" y="1600200"/>
            <a:ext cx="8915400" cy="4311022"/>
          </a:xfrm>
        </p:spPr>
        <p:txBody>
          <a:bodyPr>
            <a:normAutofit/>
          </a:bodyPr>
          <a:lstStyle/>
          <a:p>
            <a:r>
              <a:rPr lang="en-US" altLang="en-US" sz="3600" b="1" dirty="0"/>
              <a:t>Employer review of the certification to determine if a SHC </a:t>
            </a:r>
          </a:p>
          <a:p>
            <a:r>
              <a:rPr lang="en-US" altLang="en-US" sz="3600" b="1" dirty="0"/>
              <a:t>Can require a second opinion with HCP of employer’s choice</a:t>
            </a:r>
          </a:p>
          <a:p>
            <a:r>
              <a:rPr lang="en-US" altLang="en-US" sz="3600" b="1" dirty="0"/>
              <a:t>Can require a third opinion with a HCP mutually agreed upon</a:t>
            </a:r>
          </a:p>
        </p:txBody>
      </p:sp>
    </p:spTree>
    <p:extLst>
      <p:ext uri="{BB962C8B-B14F-4D97-AF65-F5344CB8AC3E}">
        <p14:creationId xmlns:p14="http://schemas.microsoft.com/office/powerpoint/2010/main" val="22731511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2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22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2592925" y="324073"/>
            <a:ext cx="8911687" cy="1280890"/>
          </a:xfrm>
        </p:spPr>
        <p:txBody>
          <a:bodyPr>
            <a:normAutofit/>
          </a:bodyPr>
          <a:lstStyle/>
          <a:p>
            <a:r>
              <a:rPr lang="en-US" altLang="en-US" sz="4400" b="1" dirty="0"/>
              <a:t>RECERTIFICATION</a:t>
            </a:r>
          </a:p>
        </p:txBody>
      </p:sp>
      <p:sp>
        <p:nvSpPr>
          <p:cNvPr id="54275" name="Rectangle 3"/>
          <p:cNvSpPr>
            <a:spLocks noGrp="1" noChangeArrowheads="1"/>
          </p:cNvSpPr>
          <p:nvPr>
            <p:ph idx="1"/>
          </p:nvPr>
        </p:nvSpPr>
        <p:spPr>
          <a:xfrm>
            <a:off x="1485901" y="1143000"/>
            <a:ext cx="10472738" cy="4625347"/>
          </a:xfrm>
        </p:spPr>
        <p:txBody>
          <a:bodyPr>
            <a:noAutofit/>
          </a:bodyPr>
          <a:lstStyle/>
          <a:p>
            <a:pPr>
              <a:lnSpc>
                <a:spcPct val="90000"/>
              </a:lnSpc>
            </a:pPr>
            <a:r>
              <a:rPr lang="en-US" altLang="en-US" sz="3600" b="1" dirty="0"/>
              <a:t>Every 30 days </a:t>
            </a:r>
            <a:r>
              <a:rPr lang="en-US" altLang="en-US" sz="3600" b="1" dirty="0" smtClean="0"/>
              <a:t>in </a:t>
            </a:r>
            <a:r>
              <a:rPr lang="en-US" altLang="en-US" sz="3600" b="1" dirty="0"/>
              <a:t>conjunction with </a:t>
            </a:r>
            <a:r>
              <a:rPr lang="en-US" altLang="en-US" sz="3600" b="1" dirty="0" smtClean="0"/>
              <a:t>absence</a:t>
            </a:r>
            <a:endParaRPr lang="en-US" altLang="en-US" sz="3600" b="1" dirty="0"/>
          </a:p>
          <a:p>
            <a:pPr>
              <a:lnSpc>
                <a:spcPct val="90000"/>
              </a:lnSpc>
            </a:pPr>
            <a:r>
              <a:rPr lang="en-US" altLang="en-US" sz="3600" b="1" dirty="0"/>
              <a:t>If condition certified for more than 30 days, recertify at earlier of duration specified or every 6 months</a:t>
            </a:r>
          </a:p>
          <a:p>
            <a:pPr>
              <a:lnSpc>
                <a:spcPct val="90000"/>
              </a:lnSpc>
            </a:pPr>
            <a:r>
              <a:rPr lang="en-US" altLang="en-US" sz="3600" b="1" dirty="0"/>
              <a:t>Can ask for </a:t>
            </a:r>
            <a:r>
              <a:rPr lang="en-US" altLang="en-US" sz="3600" b="1" dirty="0" err="1" smtClean="0"/>
              <a:t>recert</a:t>
            </a:r>
            <a:r>
              <a:rPr lang="en-US" altLang="en-US" sz="3600" b="1" dirty="0" smtClean="0"/>
              <a:t> in </a:t>
            </a:r>
            <a:r>
              <a:rPr lang="en-US" altLang="en-US" sz="3600" b="1" dirty="0"/>
              <a:t>less than 30 days if:</a:t>
            </a:r>
          </a:p>
          <a:p>
            <a:pPr lvl="1">
              <a:lnSpc>
                <a:spcPct val="90000"/>
              </a:lnSpc>
            </a:pPr>
            <a:r>
              <a:rPr lang="en-US" altLang="en-US" sz="3600" b="1" dirty="0"/>
              <a:t>employee requests extension, circumstances described changed, info casting doubt on need for leave</a:t>
            </a:r>
          </a:p>
          <a:p>
            <a:pPr>
              <a:lnSpc>
                <a:spcPct val="90000"/>
              </a:lnSpc>
            </a:pPr>
            <a:r>
              <a:rPr lang="en-US" altLang="en-US" sz="3600" b="1" dirty="0"/>
              <a:t>Must return within 15 calendar </a:t>
            </a:r>
            <a:r>
              <a:rPr lang="en-US" altLang="en-US" sz="3600" b="1" dirty="0" smtClean="0"/>
              <a:t>days</a:t>
            </a:r>
            <a:endParaRPr lang="en-US" altLang="en-US" sz="3600" b="1" dirty="0"/>
          </a:p>
          <a:p>
            <a:pPr>
              <a:lnSpc>
                <a:spcPct val="90000"/>
              </a:lnSpc>
            </a:pPr>
            <a:r>
              <a:rPr lang="en-US" altLang="en-US" sz="3600" b="1" dirty="0"/>
              <a:t>No 2</a:t>
            </a:r>
            <a:r>
              <a:rPr lang="en-US" altLang="en-US" sz="3600" b="1" baseline="30000" dirty="0"/>
              <a:t>nd</a:t>
            </a:r>
            <a:r>
              <a:rPr lang="en-US" altLang="en-US" sz="3600" b="1" dirty="0"/>
              <a:t>/3</a:t>
            </a:r>
            <a:r>
              <a:rPr lang="en-US" altLang="en-US" sz="3600" b="1" baseline="30000" dirty="0"/>
              <a:t>rd</a:t>
            </a:r>
            <a:r>
              <a:rPr lang="en-US" altLang="en-US" sz="3600" b="1" dirty="0"/>
              <a:t> opinions</a:t>
            </a:r>
          </a:p>
        </p:txBody>
      </p:sp>
    </p:spTree>
    <p:extLst>
      <p:ext uri="{BB962C8B-B14F-4D97-AF65-F5344CB8AC3E}">
        <p14:creationId xmlns:p14="http://schemas.microsoft.com/office/powerpoint/2010/main" val="16206456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2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4275">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4275">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4275">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42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5400" b="1" dirty="0"/>
          </a:p>
        </p:txBody>
      </p:sp>
      <p:sp>
        <p:nvSpPr>
          <p:cNvPr id="3" name="Content Placeholder 2"/>
          <p:cNvSpPr>
            <a:spLocks noGrp="1"/>
          </p:cNvSpPr>
          <p:nvPr>
            <p:ph idx="1"/>
          </p:nvPr>
        </p:nvSpPr>
        <p:spPr/>
        <p:txBody>
          <a:bodyPr/>
          <a:lstStyle/>
          <a:p>
            <a:r>
              <a:rPr lang="en-US" sz="6600" b="1" dirty="0"/>
              <a:t>Test Your Knowledge</a:t>
            </a:r>
          </a:p>
          <a:p>
            <a:endParaRPr lang="en-US" dirty="0"/>
          </a:p>
        </p:txBody>
      </p:sp>
    </p:spTree>
    <p:extLst>
      <p:ext uri="{BB962C8B-B14F-4D97-AF65-F5344CB8AC3E}">
        <p14:creationId xmlns:p14="http://schemas.microsoft.com/office/powerpoint/2010/main" val="23299157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a:xfrm>
            <a:off x="1524000" y="328613"/>
            <a:ext cx="10477500" cy="6072187"/>
          </a:xfrm>
        </p:spPr>
        <p:txBody>
          <a:bodyPr>
            <a:noAutofit/>
          </a:bodyPr>
          <a:lstStyle/>
          <a:p>
            <a:pPr marL="0" indent="0">
              <a:buNone/>
            </a:pPr>
            <a:r>
              <a:rPr lang="en-US" altLang="en-US" sz="3600" b="1" dirty="0" smtClean="0"/>
              <a:t>Walter </a:t>
            </a:r>
            <a:r>
              <a:rPr lang="en-US" altLang="en-US" sz="3600" b="1" dirty="0" err="1" smtClean="0"/>
              <a:t>Kroncite</a:t>
            </a:r>
            <a:r>
              <a:rPr lang="en-US" altLang="en-US" sz="3600" b="1" dirty="0" smtClean="0"/>
              <a:t> is a claims adjuster for an insurance company.  Most of his job duties involve speaking on the phone to gather information, entering information into the computer and determining whether there is claims coverage.  His work hours are 9-5.</a:t>
            </a:r>
          </a:p>
          <a:p>
            <a:pPr marL="0" indent="0">
              <a:buNone/>
            </a:pPr>
            <a:r>
              <a:rPr lang="en-US" altLang="en-US" sz="3600" b="1" dirty="0" smtClean="0"/>
              <a:t>Walter is diagnosed with a medical condition that impacts his sleep.  He is out for 8 weeks and returns with a doctor’s note saying he is unable to make it to work before 10:30.</a:t>
            </a:r>
          </a:p>
        </p:txBody>
      </p:sp>
      <p:sp>
        <p:nvSpPr>
          <p:cNvPr id="10244" name="Footer Placeholder 3"/>
          <p:cNvSpPr>
            <a:spLocks noGrp="1"/>
          </p:cNvSpPr>
          <p:nvPr>
            <p:ph type="ftr" sz="quarter" idx="11"/>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chemeClr val="bg1"/>
                </a:solidFill>
                <a:latin typeface="Times New Roman" panose="02020603050405020304" pitchFamily="18" charset="0"/>
              </a:rPr>
              <a:t>Constangy, Brooks &amp; Smith, LLP -  2014 Labor and Employment Law Workshop © </a:t>
            </a:r>
          </a:p>
        </p:txBody>
      </p:sp>
    </p:spTree>
    <p:custDataLst>
      <p:tags r:id="rId1"/>
    </p:custDataLst>
    <p:extLst>
      <p:ext uri="{BB962C8B-B14F-4D97-AF65-F5344CB8AC3E}">
        <p14:creationId xmlns:p14="http://schemas.microsoft.com/office/powerpoint/2010/main" val="37990748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normAutofit/>
          </a:bodyPr>
          <a:lstStyle/>
          <a:p>
            <a:r>
              <a:rPr lang="en-US" altLang="en-US" sz="4800" b="1" dirty="0" smtClean="0"/>
              <a:t>ADA Overview</a:t>
            </a:r>
          </a:p>
        </p:txBody>
      </p:sp>
      <p:sp>
        <p:nvSpPr>
          <p:cNvPr id="4100" name="Rectangle 3"/>
          <p:cNvSpPr>
            <a:spLocks noGrp="1" noChangeArrowheads="1"/>
          </p:cNvSpPr>
          <p:nvPr>
            <p:ph idx="1"/>
          </p:nvPr>
        </p:nvSpPr>
        <p:spPr>
          <a:xfrm>
            <a:off x="1979611" y="1652588"/>
            <a:ext cx="8229600" cy="3657600"/>
          </a:xfrm>
        </p:spPr>
        <p:txBody>
          <a:bodyPr>
            <a:noAutofit/>
          </a:bodyPr>
          <a:lstStyle/>
          <a:p>
            <a:r>
              <a:rPr lang="en-US" altLang="en-US" sz="3600" b="1" dirty="0"/>
              <a:t>Protected under ADA if a qualified individual with a disability:</a:t>
            </a:r>
          </a:p>
          <a:p>
            <a:pPr lvl="1"/>
            <a:r>
              <a:rPr lang="en-US" altLang="en-US" sz="3600" b="1" dirty="0"/>
              <a:t>impairment that substantially limits one or more major life activity </a:t>
            </a:r>
          </a:p>
          <a:p>
            <a:pPr lvl="1"/>
            <a:r>
              <a:rPr lang="en-US" altLang="en-US" sz="3600" b="1" dirty="0"/>
              <a:t>have a record of such an impairment</a:t>
            </a:r>
          </a:p>
          <a:p>
            <a:pPr lvl="1"/>
            <a:r>
              <a:rPr lang="en-US" altLang="en-US" sz="3600" b="1" dirty="0"/>
              <a:t>regarded as disabled</a:t>
            </a:r>
          </a:p>
        </p:txBody>
      </p:sp>
    </p:spTree>
    <p:custDataLst>
      <p:tags r:id="rId1"/>
    </p:custDataLst>
    <p:extLst>
      <p:ext uri="{BB962C8B-B14F-4D97-AF65-F5344CB8AC3E}">
        <p14:creationId xmlns:p14="http://schemas.microsoft.com/office/powerpoint/2010/main" val="11082992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PQuestion"/>
          <p:cNvSpPr>
            <a:spLocks noGrp="1" noChangeArrowheads="1"/>
          </p:cNvSpPr>
          <p:nvPr>
            <p:ph type="title"/>
          </p:nvPr>
        </p:nvSpPr>
        <p:spPr/>
        <p:txBody>
          <a:bodyPr>
            <a:noAutofit/>
          </a:bodyPr>
          <a:lstStyle/>
          <a:p>
            <a:r>
              <a:rPr lang="en-US" altLang="en-US" sz="4000" b="1" dirty="0"/>
              <a:t>Do you have to allow Walter to work a reduced schedule under the FMLA?</a:t>
            </a:r>
          </a:p>
        </p:txBody>
      </p:sp>
      <p:sp>
        <p:nvSpPr>
          <p:cNvPr id="11268" name="TPAnswers"/>
          <p:cNvSpPr>
            <a:spLocks noGrp="1" noChangeArrowheads="1"/>
          </p:cNvSpPr>
          <p:nvPr>
            <p:ph idx="1"/>
            <p:custDataLst>
              <p:tags r:id="rId2"/>
            </p:custDataLst>
          </p:nvPr>
        </p:nvSpPr>
        <p:spPr>
          <a:xfrm>
            <a:off x="1981200" y="2819400"/>
            <a:ext cx="6877050" cy="2895600"/>
          </a:xfrm>
        </p:spPr>
        <p:txBody>
          <a:bodyPr>
            <a:noAutofit/>
          </a:bodyPr>
          <a:lstStyle/>
          <a:p>
            <a:pPr marL="609600" indent="-609600">
              <a:lnSpc>
                <a:spcPct val="80000"/>
              </a:lnSpc>
              <a:buFontTx/>
              <a:buAutoNum type="arabicPeriod"/>
            </a:pPr>
            <a:r>
              <a:rPr lang="en-US" altLang="en-US" sz="3200" b="1" dirty="0" smtClean="0"/>
              <a:t>Yes, if it is medically necessary.</a:t>
            </a:r>
          </a:p>
          <a:p>
            <a:pPr marL="609600" indent="-609600">
              <a:lnSpc>
                <a:spcPct val="80000"/>
              </a:lnSpc>
              <a:buFontTx/>
              <a:buAutoNum type="arabicPeriod"/>
            </a:pPr>
            <a:r>
              <a:rPr lang="en-US" altLang="en-US" sz="3200" b="1" dirty="0" smtClean="0"/>
              <a:t>No, he needs to get his butt to work.</a:t>
            </a:r>
          </a:p>
          <a:p>
            <a:pPr marL="609600" indent="-609600">
              <a:lnSpc>
                <a:spcPct val="80000"/>
              </a:lnSpc>
              <a:buFontTx/>
              <a:buAutoNum type="arabicPeriod"/>
            </a:pPr>
            <a:r>
              <a:rPr lang="en-US" altLang="en-US" sz="3200" b="1" dirty="0" smtClean="0"/>
              <a:t>I have no idea.</a:t>
            </a:r>
          </a:p>
        </p:txBody>
      </p:sp>
      <p:sp>
        <p:nvSpPr>
          <p:cNvPr id="11266" name="Footer Placeholder 3"/>
          <p:cNvSpPr>
            <a:spLocks noGrp="1"/>
          </p:cNvSpPr>
          <p:nvPr>
            <p:ph type="ftr" sz="quarter" idx="11"/>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chemeClr val="bg1"/>
                </a:solidFill>
                <a:latin typeface="Times New Roman" panose="02020603050405020304" pitchFamily="18" charset="0"/>
              </a:rPr>
              <a:t>Constangy, Brooks &amp; Smith, LLP -  2014 Labor and Employment Law Workshop © </a:t>
            </a:r>
          </a:p>
        </p:txBody>
      </p:sp>
    </p:spTree>
    <p:custDataLst>
      <p:tags r:id="rId1"/>
    </p:custDataLst>
    <p:extLst>
      <p:ext uri="{BB962C8B-B14F-4D97-AF65-F5344CB8AC3E}">
        <p14:creationId xmlns:p14="http://schemas.microsoft.com/office/powerpoint/2010/main" val="18901391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1524000" y="1143000"/>
            <a:ext cx="9144000" cy="5334000"/>
          </a:xfrm>
        </p:spPr>
        <p:txBody>
          <a:bodyPr/>
          <a:lstStyle/>
          <a:p>
            <a:pPr marL="0" indent="0">
              <a:buNone/>
            </a:pPr>
            <a:r>
              <a:rPr lang="en-US" altLang="en-US" sz="3800" b="1"/>
              <a:t>Assuming Walter was given FMLA leave and it has now expired, Walter asks if he can work a flex schedule that will allow him to arrive at work whenever he wants as long as it is before 11 am.  Walter will continue to work after 5 pm, so that he works the required 8 hours per day.</a:t>
            </a:r>
          </a:p>
        </p:txBody>
      </p:sp>
      <p:sp>
        <p:nvSpPr>
          <p:cNvPr id="12292" name="Footer Placeholder 3"/>
          <p:cNvSpPr>
            <a:spLocks noGrp="1"/>
          </p:cNvSpPr>
          <p:nvPr>
            <p:ph type="ftr" sz="quarter" idx="11"/>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chemeClr val="bg1"/>
                </a:solidFill>
                <a:latin typeface="Times New Roman" panose="02020603050405020304" pitchFamily="18" charset="0"/>
              </a:rPr>
              <a:t>Constangy, Brooks &amp; Smith, LLP -  2014 Labor and Employment Law Workshop © </a:t>
            </a:r>
          </a:p>
        </p:txBody>
      </p:sp>
    </p:spTree>
    <p:custDataLst>
      <p:tags r:id="rId1"/>
    </p:custDataLst>
    <p:extLst>
      <p:ext uri="{BB962C8B-B14F-4D97-AF65-F5344CB8AC3E}">
        <p14:creationId xmlns:p14="http://schemas.microsoft.com/office/powerpoint/2010/main" val="29767078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PQuestion"/>
          <p:cNvSpPr>
            <a:spLocks noGrp="1"/>
          </p:cNvSpPr>
          <p:nvPr>
            <p:ph type="title"/>
          </p:nvPr>
        </p:nvSpPr>
        <p:spPr>
          <a:xfrm>
            <a:off x="1524000" y="914400"/>
            <a:ext cx="9144000" cy="838200"/>
          </a:xfrm>
        </p:spPr>
        <p:txBody>
          <a:bodyPr>
            <a:noAutofit/>
          </a:bodyPr>
          <a:lstStyle/>
          <a:p>
            <a:r>
              <a:rPr lang="en-US" altLang="en-US" sz="4400" b="1" dirty="0"/>
              <a:t>Do you have to allow Walter a flex-schedule?</a:t>
            </a:r>
          </a:p>
        </p:txBody>
      </p:sp>
      <p:sp>
        <p:nvSpPr>
          <p:cNvPr id="13315" name="TPAnswers"/>
          <p:cNvSpPr>
            <a:spLocks noGrp="1"/>
          </p:cNvSpPr>
          <p:nvPr>
            <p:ph idx="1"/>
            <p:custDataLst>
              <p:tags r:id="rId2"/>
            </p:custDataLst>
          </p:nvPr>
        </p:nvSpPr>
        <p:spPr>
          <a:xfrm>
            <a:off x="1524000" y="2503608"/>
            <a:ext cx="10277475" cy="3997325"/>
          </a:xfrm>
        </p:spPr>
        <p:txBody>
          <a:bodyPr>
            <a:noAutofit/>
          </a:bodyPr>
          <a:lstStyle/>
          <a:p>
            <a:pPr marL="609600" indent="-609600">
              <a:buFontTx/>
              <a:buAutoNum type="arabicPeriod"/>
            </a:pPr>
            <a:r>
              <a:rPr lang="en-US" altLang="en-US" sz="3600" b="1" dirty="0"/>
              <a:t>Yes, it is a reasonable accommodation.</a:t>
            </a:r>
          </a:p>
          <a:p>
            <a:pPr marL="609600" indent="-609600">
              <a:buFontTx/>
              <a:buAutoNum type="arabicPeriod"/>
            </a:pPr>
            <a:r>
              <a:rPr lang="en-US" altLang="en-US" sz="3600" b="1" dirty="0"/>
              <a:t>No, attendance during the regular business day is an essential </a:t>
            </a:r>
            <a:r>
              <a:rPr lang="en-US" altLang="en-US" sz="3600" b="1" dirty="0" smtClean="0"/>
              <a:t>function.</a:t>
            </a:r>
            <a:endParaRPr lang="en-US" altLang="en-US" sz="3600" b="1" dirty="0"/>
          </a:p>
          <a:p>
            <a:pPr marL="609600" indent="-609600">
              <a:buFontTx/>
              <a:buAutoNum type="arabicPeriod"/>
            </a:pPr>
            <a:r>
              <a:rPr lang="en-US" altLang="en-US" sz="3600" b="1" dirty="0" smtClean="0"/>
              <a:t>I </a:t>
            </a:r>
            <a:r>
              <a:rPr lang="en-US" altLang="en-US" sz="3600" b="1" dirty="0"/>
              <a:t>don’t have enough information to figure this out.</a:t>
            </a:r>
          </a:p>
          <a:p>
            <a:pPr marL="0" indent="0">
              <a:buNone/>
            </a:pPr>
            <a:endParaRPr lang="en-US" altLang="en-US" sz="3600" b="1" dirty="0"/>
          </a:p>
        </p:txBody>
      </p:sp>
      <p:sp>
        <p:nvSpPr>
          <p:cNvPr id="13316" name="Footer Placeholder 3"/>
          <p:cNvSpPr>
            <a:spLocks noGrp="1"/>
          </p:cNvSpPr>
          <p:nvPr>
            <p:ph type="ftr" sz="quarter" idx="11"/>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chemeClr val="bg1"/>
                </a:solidFill>
                <a:latin typeface="Times New Roman" panose="02020603050405020304" pitchFamily="18" charset="0"/>
              </a:rPr>
              <a:t>Constangy, Brooks &amp; Smith, LLP -  2014 Labor and Employment Law Workshop © </a:t>
            </a:r>
          </a:p>
        </p:txBody>
      </p:sp>
    </p:spTree>
    <p:custDataLst>
      <p:tags r:id="rId1"/>
    </p:custDataLst>
    <p:extLst>
      <p:ext uri="{BB962C8B-B14F-4D97-AF65-F5344CB8AC3E}">
        <p14:creationId xmlns:p14="http://schemas.microsoft.com/office/powerpoint/2010/main" val="32803169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1524000" y="1371600"/>
            <a:ext cx="9144000" cy="5105400"/>
          </a:xfrm>
        </p:spPr>
        <p:txBody>
          <a:bodyPr/>
          <a:lstStyle/>
          <a:p>
            <a:pPr marL="0" indent="0">
              <a:buNone/>
            </a:pPr>
            <a:r>
              <a:rPr lang="en-US" altLang="en-US" sz="3800" b="1"/>
              <a:t>When you look into this further, you learn that two claims adjusters work a compressed schedule, from 9 to 7, 4 days a week.  You also learn that, over the years, the hours worked by claims adjusters have varied.  </a:t>
            </a:r>
          </a:p>
        </p:txBody>
      </p:sp>
      <p:sp>
        <p:nvSpPr>
          <p:cNvPr id="14340" name="Footer Placeholder 3"/>
          <p:cNvSpPr>
            <a:spLocks noGrp="1"/>
          </p:cNvSpPr>
          <p:nvPr>
            <p:ph type="ftr" sz="quarter" idx="11"/>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chemeClr val="bg1"/>
                </a:solidFill>
                <a:latin typeface="Times New Roman" panose="02020603050405020304" pitchFamily="18" charset="0"/>
              </a:rPr>
              <a:t>Constangy, Brooks &amp; Smith, LLP -  2014 Labor and Employment Law Workshop © </a:t>
            </a:r>
          </a:p>
        </p:txBody>
      </p:sp>
    </p:spTree>
    <p:custDataLst>
      <p:tags r:id="rId1"/>
    </p:custDataLst>
    <p:extLst>
      <p:ext uri="{BB962C8B-B14F-4D97-AF65-F5344CB8AC3E}">
        <p14:creationId xmlns:p14="http://schemas.microsoft.com/office/powerpoint/2010/main" val="14717476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PQuestion"/>
          <p:cNvSpPr>
            <a:spLocks noGrp="1"/>
          </p:cNvSpPr>
          <p:nvPr>
            <p:ph type="title"/>
          </p:nvPr>
        </p:nvSpPr>
        <p:spPr>
          <a:xfrm>
            <a:off x="1552575" y="600075"/>
            <a:ext cx="9144000" cy="914400"/>
          </a:xfrm>
        </p:spPr>
        <p:txBody>
          <a:bodyPr>
            <a:noAutofit/>
          </a:bodyPr>
          <a:lstStyle/>
          <a:p>
            <a:r>
              <a:rPr lang="en-US" altLang="en-US" sz="4400" b="1" dirty="0"/>
              <a:t>Now do you have to allow Walter a flex-schedule?</a:t>
            </a:r>
          </a:p>
        </p:txBody>
      </p:sp>
      <p:sp>
        <p:nvSpPr>
          <p:cNvPr id="15363" name="TPAnswers"/>
          <p:cNvSpPr>
            <a:spLocks noGrp="1"/>
          </p:cNvSpPr>
          <p:nvPr>
            <p:ph idx="1"/>
            <p:custDataLst>
              <p:tags r:id="rId2"/>
            </p:custDataLst>
          </p:nvPr>
        </p:nvSpPr>
        <p:spPr>
          <a:xfrm>
            <a:off x="1981200" y="2133600"/>
            <a:ext cx="9677400" cy="4343400"/>
          </a:xfrm>
        </p:spPr>
        <p:txBody>
          <a:bodyPr>
            <a:noAutofit/>
          </a:bodyPr>
          <a:lstStyle/>
          <a:p>
            <a:pPr marL="609600" indent="-609600">
              <a:buFontTx/>
              <a:buAutoNum type="arabicPeriod"/>
            </a:pPr>
            <a:r>
              <a:rPr lang="en-US" altLang="en-US" sz="3600" b="1" dirty="0"/>
              <a:t>Yes, because his job does not require him to work specific hours.</a:t>
            </a:r>
          </a:p>
          <a:p>
            <a:pPr marL="609600" indent="-609600">
              <a:buFontTx/>
              <a:buAutoNum type="arabicPeriod"/>
            </a:pPr>
            <a:r>
              <a:rPr lang="en-US" altLang="en-US" sz="3600" b="1" dirty="0"/>
              <a:t>No, because regular and timely attendance is always an essential function of the job.</a:t>
            </a:r>
          </a:p>
          <a:p>
            <a:pPr marL="609600" indent="-609600">
              <a:buFontTx/>
              <a:buAutoNum type="arabicPeriod"/>
            </a:pPr>
            <a:r>
              <a:rPr lang="en-US" altLang="en-US" sz="3600" b="1" dirty="0"/>
              <a:t>Who cares; I am going to fire Walter because he is too much trouble.</a:t>
            </a:r>
          </a:p>
        </p:txBody>
      </p:sp>
      <p:sp>
        <p:nvSpPr>
          <p:cNvPr id="15364" name="Footer Placeholder 3"/>
          <p:cNvSpPr>
            <a:spLocks noGrp="1"/>
          </p:cNvSpPr>
          <p:nvPr>
            <p:ph type="ftr" sz="quarter" idx="11"/>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chemeClr val="bg1"/>
                </a:solidFill>
                <a:latin typeface="Times New Roman" panose="02020603050405020304" pitchFamily="18" charset="0"/>
              </a:rPr>
              <a:t>Constangy, Brooks &amp; Smith, LLP -  2014 Labor and Employment Law Workshop © </a:t>
            </a:r>
          </a:p>
        </p:txBody>
      </p:sp>
    </p:spTree>
    <p:custDataLst>
      <p:tags r:id="rId1"/>
    </p:custDataLst>
    <p:extLst>
      <p:ext uri="{BB962C8B-B14F-4D97-AF65-F5344CB8AC3E}">
        <p14:creationId xmlns:p14="http://schemas.microsoft.com/office/powerpoint/2010/main" val="16113474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idx="1"/>
          </p:nvPr>
        </p:nvSpPr>
        <p:spPr>
          <a:xfrm>
            <a:off x="1495424" y="719137"/>
            <a:ext cx="10334625" cy="4953000"/>
          </a:xfrm>
        </p:spPr>
        <p:txBody>
          <a:bodyPr>
            <a:noAutofit/>
          </a:bodyPr>
          <a:lstStyle/>
          <a:p>
            <a:pPr marL="0" indent="0">
              <a:buNone/>
            </a:pPr>
            <a:r>
              <a:rPr lang="en-US" altLang="en-US" sz="3600" b="1" dirty="0" smtClean="0"/>
              <a:t>Assume instead that when you investigated, you learned that claims adjusters are always scheduled to work 9-5 because that is when the doctors’ offices are open and the adjusters spend 80% of their time talking to the doctors’ offices.  </a:t>
            </a:r>
          </a:p>
          <a:p>
            <a:pPr marL="0" indent="0">
              <a:buNone/>
            </a:pPr>
            <a:r>
              <a:rPr lang="en-US" altLang="en-US" sz="3600" b="1" dirty="0" smtClean="0"/>
              <a:t>When you tell Walter he cannot work a flex-schedule because of this, he asks if he can telecommute, which will eliminate his 60 minute drive and allow him to start work at 9.</a:t>
            </a:r>
          </a:p>
        </p:txBody>
      </p:sp>
      <p:sp>
        <p:nvSpPr>
          <p:cNvPr id="16388" name="Footer Placeholder 3"/>
          <p:cNvSpPr>
            <a:spLocks noGrp="1"/>
          </p:cNvSpPr>
          <p:nvPr>
            <p:ph type="ftr" sz="quarter" idx="11"/>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chemeClr val="bg1"/>
                </a:solidFill>
                <a:latin typeface="Times New Roman" panose="02020603050405020304" pitchFamily="18" charset="0"/>
              </a:rPr>
              <a:t>Constangy, Brooks &amp; Smith, LLP -  2014 Labor and Employment Law Workshop © </a:t>
            </a:r>
          </a:p>
        </p:txBody>
      </p:sp>
    </p:spTree>
    <p:custDataLst>
      <p:tags r:id="rId1"/>
    </p:custDataLst>
    <p:extLst>
      <p:ext uri="{BB962C8B-B14F-4D97-AF65-F5344CB8AC3E}">
        <p14:creationId xmlns:p14="http://schemas.microsoft.com/office/powerpoint/2010/main" val="4516678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PQuestion"/>
          <p:cNvSpPr>
            <a:spLocks noGrp="1"/>
          </p:cNvSpPr>
          <p:nvPr>
            <p:ph type="title"/>
          </p:nvPr>
        </p:nvSpPr>
        <p:spPr>
          <a:xfrm>
            <a:off x="1603373" y="742950"/>
            <a:ext cx="9591675" cy="1143000"/>
          </a:xfrm>
        </p:spPr>
        <p:txBody>
          <a:bodyPr>
            <a:noAutofit/>
          </a:bodyPr>
          <a:lstStyle/>
          <a:p>
            <a:r>
              <a:rPr lang="en-US" altLang="en-US" sz="4400" b="1" dirty="0"/>
              <a:t>Is telecommuting a reasonable accommodation?</a:t>
            </a:r>
          </a:p>
        </p:txBody>
      </p:sp>
      <p:sp>
        <p:nvSpPr>
          <p:cNvPr id="17411" name="TPAnswers"/>
          <p:cNvSpPr>
            <a:spLocks noGrp="1"/>
          </p:cNvSpPr>
          <p:nvPr>
            <p:ph idx="1"/>
            <p:custDataLst>
              <p:tags r:id="rId2"/>
            </p:custDataLst>
          </p:nvPr>
        </p:nvSpPr>
        <p:spPr>
          <a:xfrm>
            <a:off x="1523999" y="2286000"/>
            <a:ext cx="10163175" cy="3605089"/>
          </a:xfrm>
        </p:spPr>
        <p:txBody>
          <a:bodyPr wrap="square">
            <a:spAutoFit/>
          </a:bodyPr>
          <a:lstStyle/>
          <a:p>
            <a:pPr marL="609600" indent="-609600">
              <a:lnSpc>
                <a:spcPct val="140000"/>
              </a:lnSpc>
              <a:spcAft>
                <a:spcPts val="200"/>
              </a:spcAft>
              <a:buFontTx/>
              <a:buAutoNum type="arabicPeriod"/>
            </a:pPr>
            <a:r>
              <a:rPr lang="en-US" altLang="en-US" sz="3600" b="1" dirty="0" smtClean="0"/>
              <a:t>Yes.</a:t>
            </a:r>
          </a:p>
          <a:p>
            <a:pPr marL="609600" indent="-609600">
              <a:lnSpc>
                <a:spcPct val="140000"/>
              </a:lnSpc>
              <a:spcAft>
                <a:spcPts val="13"/>
              </a:spcAft>
              <a:buFontTx/>
              <a:buAutoNum type="arabicPeriod"/>
            </a:pPr>
            <a:r>
              <a:rPr lang="en-US" altLang="en-US" sz="3600" b="1" dirty="0" smtClean="0"/>
              <a:t>No.</a:t>
            </a:r>
          </a:p>
          <a:p>
            <a:pPr marL="609600" indent="-609600">
              <a:lnSpc>
                <a:spcPct val="140000"/>
              </a:lnSpc>
              <a:spcAft>
                <a:spcPts val="13"/>
              </a:spcAft>
              <a:buFontTx/>
              <a:buAutoNum type="arabicPeriod"/>
            </a:pPr>
            <a:r>
              <a:rPr lang="en-US" altLang="en-US" sz="3600" b="1" dirty="0" smtClean="0"/>
              <a:t>It depends.</a:t>
            </a:r>
          </a:p>
          <a:p>
            <a:pPr marL="609600" indent="-609600">
              <a:lnSpc>
                <a:spcPct val="140000"/>
              </a:lnSpc>
              <a:spcAft>
                <a:spcPts val="13"/>
              </a:spcAft>
              <a:buFontTx/>
              <a:buAutoNum type="arabicPeriod"/>
            </a:pPr>
            <a:r>
              <a:rPr lang="en-US" altLang="en-US" sz="3600" b="1" dirty="0" smtClean="0"/>
              <a:t>What, Walter still works for us?</a:t>
            </a:r>
          </a:p>
        </p:txBody>
      </p:sp>
      <p:sp>
        <p:nvSpPr>
          <p:cNvPr id="17412" name="Footer Placeholder 3"/>
          <p:cNvSpPr>
            <a:spLocks noGrp="1"/>
          </p:cNvSpPr>
          <p:nvPr>
            <p:ph type="ftr" sz="quarter" idx="11"/>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chemeClr val="bg1"/>
                </a:solidFill>
                <a:latin typeface="Times New Roman" panose="02020603050405020304" pitchFamily="18" charset="0"/>
              </a:rPr>
              <a:t>Constangy, Brooks &amp; Smith, LLP -  2014 Labor and Employment Law Workshop © </a:t>
            </a:r>
          </a:p>
        </p:txBody>
      </p:sp>
    </p:spTree>
    <p:custDataLst>
      <p:tags r:id="rId1"/>
    </p:custDataLst>
    <p:extLst>
      <p:ext uri="{BB962C8B-B14F-4D97-AF65-F5344CB8AC3E}">
        <p14:creationId xmlns:p14="http://schemas.microsoft.com/office/powerpoint/2010/main" val="41236892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1524000" y="899160"/>
            <a:ext cx="9144000" cy="5349240"/>
          </a:xfrm>
        </p:spPr>
        <p:txBody>
          <a:bodyPr>
            <a:noAutofit/>
          </a:bodyPr>
          <a:lstStyle/>
          <a:p>
            <a:pPr marL="0" indent="0">
              <a:buNone/>
            </a:pPr>
            <a:r>
              <a:rPr lang="en-US" altLang="en-US" sz="3600" b="1" dirty="0"/>
              <a:t>Barbara Watters works a flex-schedule.  She must work 8 hours a day, but is allowed to set her own hours.  </a:t>
            </a:r>
          </a:p>
          <a:p>
            <a:pPr marL="0" indent="0">
              <a:buNone/>
            </a:pPr>
            <a:r>
              <a:rPr lang="en-US" altLang="en-US" sz="3600" b="1" dirty="0"/>
              <a:t>Barbara needs to take intermittent FMLA leave for chemotherapy.  Her doctor’s certification indicates that she will need to attend doctor’s appointments every two weeks, and take time off as needed due to fatigue and nausea.  </a:t>
            </a:r>
          </a:p>
        </p:txBody>
      </p:sp>
      <p:sp>
        <p:nvSpPr>
          <p:cNvPr id="18436" name="Footer Placeholder 3"/>
          <p:cNvSpPr>
            <a:spLocks noGrp="1"/>
          </p:cNvSpPr>
          <p:nvPr>
            <p:ph type="ftr" sz="quarter" idx="11"/>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chemeClr val="bg1"/>
                </a:solidFill>
                <a:latin typeface="Times New Roman" panose="02020603050405020304" pitchFamily="18" charset="0"/>
              </a:rPr>
              <a:t>Constangy, Brooks &amp; Smith, LLP -  2014 Labor and Employment Law Workshop © </a:t>
            </a:r>
          </a:p>
        </p:txBody>
      </p:sp>
    </p:spTree>
    <p:custDataLst>
      <p:tags r:id="rId1"/>
    </p:custDataLst>
    <p:extLst>
      <p:ext uri="{BB962C8B-B14F-4D97-AF65-F5344CB8AC3E}">
        <p14:creationId xmlns:p14="http://schemas.microsoft.com/office/powerpoint/2010/main" val="39224670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286000" y="1143000"/>
            <a:ext cx="7467600" cy="152400"/>
          </a:xfrm>
        </p:spPr>
        <p:txBody>
          <a:bodyPr>
            <a:normAutofit fontScale="90000"/>
          </a:bodyPr>
          <a:lstStyle/>
          <a:p>
            <a:endParaRPr lang="en-US" altLang="en-US" b="1" smtClean="0"/>
          </a:p>
        </p:txBody>
      </p:sp>
      <p:sp>
        <p:nvSpPr>
          <p:cNvPr id="19459" name="Content Placeholder 2"/>
          <p:cNvSpPr>
            <a:spLocks noGrp="1"/>
          </p:cNvSpPr>
          <p:nvPr>
            <p:ph idx="1"/>
          </p:nvPr>
        </p:nvSpPr>
        <p:spPr>
          <a:xfrm>
            <a:off x="1981200" y="1828800"/>
            <a:ext cx="8229600" cy="3886200"/>
          </a:xfrm>
        </p:spPr>
        <p:txBody>
          <a:bodyPr/>
          <a:lstStyle/>
          <a:p>
            <a:pPr marL="0" indent="0">
              <a:buNone/>
            </a:pPr>
            <a:r>
              <a:rPr lang="en-US" altLang="en-US" sz="3800" b="1"/>
              <a:t>Barbara schedules her doctor’s appointments at noon, and will need to take the entire afternoon off.  Barbara works in the morning from 8 am until 11:30.   </a:t>
            </a:r>
          </a:p>
        </p:txBody>
      </p:sp>
      <p:sp>
        <p:nvSpPr>
          <p:cNvPr id="19460" name="Footer Placeholder 3"/>
          <p:cNvSpPr>
            <a:spLocks noGrp="1"/>
          </p:cNvSpPr>
          <p:nvPr>
            <p:ph type="ftr" sz="quarter" idx="11"/>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chemeClr val="bg1"/>
                </a:solidFill>
                <a:latin typeface="Times New Roman" panose="02020603050405020304" pitchFamily="18" charset="0"/>
              </a:rPr>
              <a:t>Constangy, Brooks &amp; Smith, LLP -  2014 Labor and Employment Law Workshop © </a:t>
            </a:r>
          </a:p>
        </p:txBody>
      </p:sp>
    </p:spTree>
    <p:custDataLst>
      <p:tags r:id="rId1"/>
    </p:custDataLst>
    <p:extLst>
      <p:ext uri="{BB962C8B-B14F-4D97-AF65-F5344CB8AC3E}">
        <p14:creationId xmlns:p14="http://schemas.microsoft.com/office/powerpoint/2010/main" val="19761863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PQuestion"/>
          <p:cNvSpPr>
            <a:spLocks noGrp="1"/>
          </p:cNvSpPr>
          <p:nvPr>
            <p:ph type="title"/>
          </p:nvPr>
        </p:nvSpPr>
        <p:spPr>
          <a:xfrm>
            <a:off x="2148839" y="715963"/>
            <a:ext cx="8060371" cy="1143000"/>
          </a:xfrm>
        </p:spPr>
        <p:txBody>
          <a:bodyPr>
            <a:noAutofit/>
          </a:bodyPr>
          <a:lstStyle/>
          <a:p>
            <a:r>
              <a:rPr lang="en-US" altLang="en-US" sz="4400" b="1" dirty="0" smtClean="0"/>
              <a:t>How much FMLA time does Barbara use?</a:t>
            </a:r>
            <a:endParaRPr lang="en-US" altLang="en-US" sz="4400" b="1" dirty="0"/>
          </a:p>
        </p:txBody>
      </p:sp>
      <p:sp>
        <p:nvSpPr>
          <p:cNvPr id="20483" name="TPAnswers"/>
          <p:cNvSpPr>
            <a:spLocks noGrp="1"/>
          </p:cNvSpPr>
          <p:nvPr>
            <p:ph idx="1"/>
            <p:custDataLst>
              <p:tags r:id="rId2"/>
            </p:custDataLst>
          </p:nvPr>
        </p:nvSpPr>
        <p:spPr>
          <a:xfrm>
            <a:off x="1981200" y="2438400"/>
            <a:ext cx="6659880" cy="2895600"/>
          </a:xfrm>
        </p:spPr>
        <p:txBody>
          <a:bodyPr>
            <a:normAutofit/>
          </a:bodyPr>
          <a:lstStyle/>
          <a:p>
            <a:pPr marL="609600" indent="-609600">
              <a:buFontTx/>
              <a:buAutoNum type="arabicPeriod"/>
            </a:pPr>
            <a:r>
              <a:rPr lang="en-US" altLang="en-US" sz="3600" b="1" dirty="0" smtClean="0"/>
              <a:t>4 hours &amp; 30 minutes</a:t>
            </a:r>
          </a:p>
          <a:p>
            <a:pPr marL="609600" indent="-609600">
              <a:buFontTx/>
              <a:buAutoNum type="arabicPeriod"/>
            </a:pPr>
            <a:r>
              <a:rPr lang="en-US" altLang="en-US" sz="3600" b="1" dirty="0" smtClean="0"/>
              <a:t>8 hours</a:t>
            </a:r>
          </a:p>
          <a:p>
            <a:pPr marL="609600" indent="-609600">
              <a:buFontTx/>
              <a:buAutoNum type="arabicPeriod"/>
            </a:pPr>
            <a:r>
              <a:rPr lang="en-US" altLang="en-US" sz="3600" b="1" dirty="0" smtClean="0"/>
              <a:t>3 hours &amp; 30 minutes</a:t>
            </a:r>
          </a:p>
        </p:txBody>
      </p:sp>
      <p:sp>
        <p:nvSpPr>
          <p:cNvPr id="20484" name="Footer Placeholder 3"/>
          <p:cNvSpPr>
            <a:spLocks noGrp="1"/>
          </p:cNvSpPr>
          <p:nvPr>
            <p:ph type="ftr" sz="quarter" idx="11"/>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chemeClr val="bg1"/>
                </a:solidFill>
                <a:latin typeface="Times New Roman" panose="02020603050405020304" pitchFamily="18" charset="0"/>
              </a:rPr>
              <a:t>Constangy, Brooks &amp; Smith, LLP -  2014 Labor and Employment Law Workshop © </a:t>
            </a:r>
          </a:p>
        </p:txBody>
      </p:sp>
    </p:spTree>
    <p:custDataLst>
      <p:tags r:id="rId1"/>
    </p:custDataLst>
    <p:extLst>
      <p:ext uri="{BB962C8B-B14F-4D97-AF65-F5344CB8AC3E}">
        <p14:creationId xmlns:p14="http://schemas.microsoft.com/office/powerpoint/2010/main" val="4493381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normAutofit/>
          </a:bodyPr>
          <a:lstStyle/>
          <a:p>
            <a:r>
              <a:rPr lang="en-US" altLang="en-US" sz="5400" b="1" dirty="0" smtClean="0"/>
              <a:t>More ADA Basics</a:t>
            </a:r>
          </a:p>
        </p:txBody>
      </p:sp>
      <p:sp>
        <p:nvSpPr>
          <p:cNvPr id="5124" name="Rectangle 3"/>
          <p:cNvSpPr>
            <a:spLocks noGrp="1" noChangeArrowheads="1"/>
          </p:cNvSpPr>
          <p:nvPr>
            <p:ph idx="1"/>
          </p:nvPr>
        </p:nvSpPr>
        <p:spPr/>
        <p:txBody>
          <a:bodyPr/>
          <a:lstStyle/>
          <a:p>
            <a:pPr>
              <a:lnSpc>
                <a:spcPct val="90000"/>
              </a:lnSpc>
            </a:pPr>
            <a:r>
              <a:rPr lang="en-US" altLang="en-US" sz="3600" b="1" dirty="0"/>
              <a:t>Have to provide reasonable accommodations to a qualified individual with a disability, unless doing so is an undue hardship</a:t>
            </a:r>
          </a:p>
          <a:p>
            <a:pPr>
              <a:lnSpc>
                <a:spcPct val="90000"/>
              </a:lnSpc>
            </a:pPr>
            <a:r>
              <a:rPr lang="en-US" altLang="en-US" sz="3600" b="1" dirty="0"/>
              <a:t>Do you have to accommodate someone who is merely regarded as disabled?</a:t>
            </a:r>
          </a:p>
        </p:txBody>
      </p:sp>
      <p:sp>
        <p:nvSpPr>
          <p:cNvPr id="5122" name="Footer Placeholder 3"/>
          <p:cNvSpPr>
            <a:spLocks noGrp="1"/>
          </p:cNvSpPr>
          <p:nvPr>
            <p:ph type="ftr" sz="quarter" idx="11"/>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chemeClr val="bg1"/>
                </a:solidFill>
                <a:latin typeface="Times New Roman" panose="02020603050405020304" pitchFamily="18" charset="0"/>
              </a:rPr>
              <a:t>Constangy, Brooks &amp; Smith, LLP -  2014 Labor and Employment Law Workshop © </a:t>
            </a:r>
          </a:p>
        </p:txBody>
      </p:sp>
    </p:spTree>
    <p:custDataLst>
      <p:tags r:id="rId1"/>
    </p:custDataLst>
    <p:extLst>
      <p:ext uri="{BB962C8B-B14F-4D97-AF65-F5344CB8AC3E}">
        <p14:creationId xmlns:p14="http://schemas.microsoft.com/office/powerpoint/2010/main" val="2905074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86000" y="1143000"/>
            <a:ext cx="7467600" cy="152400"/>
          </a:xfrm>
        </p:spPr>
        <p:txBody>
          <a:bodyPr>
            <a:normAutofit fontScale="90000"/>
          </a:bodyPr>
          <a:lstStyle/>
          <a:p>
            <a:endParaRPr lang="en-US" altLang="en-US" smtClean="0"/>
          </a:p>
        </p:txBody>
      </p:sp>
      <p:sp>
        <p:nvSpPr>
          <p:cNvPr id="21507" name="Content Placeholder 2"/>
          <p:cNvSpPr>
            <a:spLocks noGrp="1"/>
          </p:cNvSpPr>
          <p:nvPr>
            <p:ph idx="1"/>
          </p:nvPr>
        </p:nvSpPr>
        <p:spPr>
          <a:xfrm>
            <a:off x="1524000" y="1600200"/>
            <a:ext cx="9144000" cy="3733800"/>
          </a:xfrm>
        </p:spPr>
        <p:txBody>
          <a:bodyPr>
            <a:normAutofit/>
          </a:bodyPr>
          <a:lstStyle/>
          <a:p>
            <a:pPr marL="0" indent="0">
              <a:buNone/>
            </a:pPr>
            <a:r>
              <a:rPr lang="en-US" altLang="en-US" sz="3600" b="1" dirty="0"/>
              <a:t>Barbara also has to visit her doctor for blood work once a month.  Barbara schedules these appointments for 2 pm, and will need to be off work from 1 until 3 pm.  On those days, Barbara will work from 7 until 1, and then 3 until 5.  </a:t>
            </a:r>
          </a:p>
        </p:txBody>
      </p:sp>
      <p:sp>
        <p:nvSpPr>
          <p:cNvPr id="21508" name="Footer Placeholder 3"/>
          <p:cNvSpPr>
            <a:spLocks noGrp="1"/>
          </p:cNvSpPr>
          <p:nvPr>
            <p:ph type="ftr" sz="quarter" idx="11"/>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chemeClr val="bg1"/>
                </a:solidFill>
                <a:latin typeface="Times New Roman" panose="02020603050405020304" pitchFamily="18" charset="0"/>
              </a:rPr>
              <a:t>Constangy, Brooks &amp; Smith, LLP -  2014 Labor and Employment Law Workshop © </a:t>
            </a:r>
          </a:p>
        </p:txBody>
      </p:sp>
    </p:spTree>
    <p:custDataLst>
      <p:tags r:id="rId1"/>
    </p:custDataLst>
    <p:extLst>
      <p:ext uri="{BB962C8B-B14F-4D97-AF65-F5344CB8AC3E}">
        <p14:creationId xmlns:p14="http://schemas.microsoft.com/office/powerpoint/2010/main" val="31875604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PQuestion"/>
          <p:cNvSpPr>
            <a:spLocks noGrp="1"/>
          </p:cNvSpPr>
          <p:nvPr>
            <p:ph type="title"/>
          </p:nvPr>
        </p:nvSpPr>
        <p:spPr/>
        <p:txBody>
          <a:bodyPr/>
          <a:lstStyle/>
          <a:p>
            <a:r>
              <a:rPr lang="en-US" altLang="en-US" b="1" smtClean="0"/>
              <a:t>Does Barbara use any FMLA time?</a:t>
            </a:r>
          </a:p>
        </p:txBody>
      </p:sp>
      <p:sp>
        <p:nvSpPr>
          <p:cNvPr id="22531" name="TPAnswers"/>
          <p:cNvSpPr>
            <a:spLocks noGrp="1"/>
          </p:cNvSpPr>
          <p:nvPr>
            <p:ph idx="1"/>
            <p:custDataLst>
              <p:tags r:id="rId2"/>
            </p:custDataLst>
          </p:nvPr>
        </p:nvSpPr>
        <p:spPr>
          <a:xfrm>
            <a:off x="1737360" y="2001104"/>
            <a:ext cx="7482840" cy="4038600"/>
          </a:xfrm>
        </p:spPr>
        <p:txBody>
          <a:bodyPr/>
          <a:lstStyle/>
          <a:p>
            <a:pPr marL="609600" indent="-609600">
              <a:buFontTx/>
              <a:buAutoNum type="arabicPeriod"/>
            </a:pPr>
            <a:r>
              <a:rPr lang="en-US" altLang="en-US" sz="3600" b="1" dirty="0"/>
              <a:t>No.</a:t>
            </a:r>
          </a:p>
          <a:p>
            <a:pPr marL="609600" indent="-609600">
              <a:buFontTx/>
              <a:buAutoNum type="arabicPeriod"/>
            </a:pPr>
            <a:r>
              <a:rPr lang="en-US" altLang="en-US" sz="3600" b="1" dirty="0"/>
              <a:t>Yes, the 3 hours she is out.</a:t>
            </a:r>
          </a:p>
          <a:p>
            <a:pPr marL="609600" indent="-609600">
              <a:buFontTx/>
              <a:buAutoNum type="arabicPeriod"/>
            </a:pPr>
            <a:r>
              <a:rPr lang="en-US" altLang="en-US" sz="3600" b="1" dirty="0"/>
              <a:t>I hate math!</a:t>
            </a:r>
          </a:p>
        </p:txBody>
      </p:sp>
      <p:sp>
        <p:nvSpPr>
          <p:cNvPr id="22532" name="Footer Placeholder 3"/>
          <p:cNvSpPr>
            <a:spLocks noGrp="1"/>
          </p:cNvSpPr>
          <p:nvPr>
            <p:ph type="ftr" sz="quarter" idx="11"/>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chemeClr val="bg1"/>
                </a:solidFill>
                <a:latin typeface="Times New Roman" panose="02020603050405020304" pitchFamily="18" charset="0"/>
              </a:rPr>
              <a:t>Constangy, Brooks &amp; Smith, LLP -  2014 Labor and Employment Law Workshop © </a:t>
            </a:r>
          </a:p>
        </p:txBody>
      </p:sp>
    </p:spTree>
    <p:custDataLst>
      <p:tags r:id="rId1"/>
    </p:custDataLst>
    <p:extLst>
      <p:ext uri="{BB962C8B-B14F-4D97-AF65-F5344CB8AC3E}">
        <p14:creationId xmlns:p14="http://schemas.microsoft.com/office/powerpoint/2010/main" val="7328729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PQuestion"/>
          <p:cNvSpPr>
            <a:spLocks noGrp="1"/>
          </p:cNvSpPr>
          <p:nvPr>
            <p:ph type="title"/>
          </p:nvPr>
        </p:nvSpPr>
        <p:spPr>
          <a:xfrm>
            <a:off x="1524000" y="1219200"/>
            <a:ext cx="9753600" cy="1676400"/>
          </a:xfrm>
        </p:spPr>
        <p:txBody>
          <a:bodyPr>
            <a:noAutofit/>
          </a:bodyPr>
          <a:lstStyle/>
          <a:p>
            <a:r>
              <a:rPr lang="en-US" altLang="en-US" sz="4400" b="1" dirty="0"/>
              <a:t>Can you ask Barbara to schedule her </a:t>
            </a:r>
            <a:r>
              <a:rPr lang="en-US" altLang="en-US" sz="4400" b="1" dirty="0" err="1"/>
              <a:t>appt</a:t>
            </a:r>
            <a:r>
              <a:rPr lang="en-US" altLang="en-US" sz="4400" b="1" dirty="0"/>
              <a:t> for weekends or beginning/end of shift?</a:t>
            </a:r>
          </a:p>
        </p:txBody>
      </p:sp>
      <p:sp>
        <p:nvSpPr>
          <p:cNvPr id="23555" name="TPAnswers"/>
          <p:cNvSpPr>
            <a:spLocks noGrp="1"/>
          </p:cNvSpPr>
          <p:nvPr>
            <p:ph idx="1"/>
            <p:custDataLst>
              <p:tags r:id="rId2"/>
            </p:custDataLst>
          </p:nvPr>
        </p:nvSpPr>
        <p:spPr>
          <a:xfrm>
            <a:off x="3063240" y="3718561"/>
            <a:ext cx="2895600" cy="1300163"/>
          </a:xfrm>
        </p:spPr>
        <p:txBody>
          <a:bodyPr>
            <a:normAutofit lnSpcReduction="10000"/>
          </a:bodyPr>
          <a:lstStyle/>
          <a:p>
            <a:pPr marL="609600" indent="-609600">
              <a:buFontTx/>
              <a:buAutoNum type="arabicPeriod"/>
            </a:pPr>
            <a:r>
              <a:rPr lang="en-US" altLang="en-US" sz="3600" b="1" dirty="0"/>
              <a:t>Yes</a:t>
            </a:r>
          </a:p>
          <a:p>
            <a:pPr marL="609600" indent="-609600">
              <a:buFontTx/>
              <a:buAutoNum type="arabicPeriod"/>
            </a:pPr>
            <a:r>
              <a:rPr lang="en-US" altLang="en-US" sz="3600" b="1" dirty="0"/>
              <a:t>No</a:t>
            </a:r>
          </a:p>
        </p:txBody>
      </p:sp>
      <p:sp>
        <p:nvSpPr>
          <p:cNvPr id="23556" name="Footer Placeholder 3"/>
          <p:cNvSpPr>
            <a:spLocks noGrp="1"/>
          </p:cNvSpPr>
          <p:nvPr>
            <p:ph type="ftr" sz="quarter" idx="11"/>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chemeClr val="bg1"/>
                </a:solidFill>
                <a:latin typeface="Times New Roman" panose="02020603050405020304" pitchFamily="18" charset="0"/>
              </a:rPr>
              <a:t>Constangy, Brooks &amp; Smith, LLP -  2014 Labor and Employment Law Workshop © </a:t>
            </a:r>
          </a:p>
        </p:txBody>
      </p:sp>
    </p:spTree>
    <p:custDataLst>
      <p:tags r:id="rId1"/>
    </p:custDataLst>
    <p:extLst>
      <p:ext uri="{BB962C8B-B14F-4D97-AF65-F5344CB8AC3E}">
        <p14:creationId xmlns:p14="http://schemas.microsoft.com/office/powerpoint/2010/main" val="10299465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589212" y="281210"/>
            <a:ext cx="8911687" cy="1280890"/>
          </a:xfrm>
        </p:spPr>
        <p:txBody>
          <a:bodyPr>
            <a:normAutofit/>
          </a:bodyPr>
          <a:lstStyle/>
          <a:p>
            <a:r>
              <a:rPr lang="en-US" altLang="en-US" sz="4400" b="1" dirty="0"/>
              <a:t>Doubting Thomas</a:t>
            </a:r>
          </a:p>
        </p:txBody>
      </p:sp>
      <p:sp>
        <p:nvSpPr>
          <p:cNvPr id="5123" name="Rectangle 3"/>
          <p:cNvSpPr>
            <a:spLocks noGrp="1" noChangeArrowheads="1"/>
          </p:cNvSpPr>
          <p:nvPr>
            <p:ph type="body" idx="1"/>
          </p:nvPr>
        </p:nvSpPr>
        <p:spPr>
          <a:xfrm>
            <a:off x="1300162" y="1333500"/>
            <a:ext cx="10701337" cy="3777622"/>
          </a:xfrm>
        </p:spPr>
        <p:txBody>
          <a:bodyPr>
            <a:noAutofit/>
          </a:bodyPr>
          <a:lstStyle/>
          <a:p>
            <a:r>
              <a:rPr lang="en-US" altLang="en-US" sz="3600" b="1" dirty="0"/>
              <a:t>Employee requests vacation from December 22 </a:t>
            </a:r>
            <a:r>
              <a:rPr lang="en-US" altLang="en-US" sz="3600" b="1" dirty="0" smtClean="0"/>
              <a:t>- 27</a:t>
            </a:r>
            <a:r>
              <a:rPr lang="en-US" altLang="en-US" sz="3600" b="1" dirty="0"/>
              <a:t>; request denied.</a:t>
            </a:r>
          </a:p>
          <a:p>
            <a:r>
              <a:rPr lang="en-US" altLang="en-US" sz="3600" b="1" dirty="0"/>
              <a:t>Employee calls out on December 22 due to “flare up” of health condition.</a:t>
            </a:r>
          </a:p>
          <a:p>
            <a:r>
              <a:rPr lang="en-US" altLang="en-US" sz="3600" b="1" dirty="0"/>
              <a:t>Employee previously approved for intermittent FMLA leave for “flare ups” that occur at </a:t>
            </a:r>
            <a:r>
              <a:rPr lang="en-US" altLang="en-US" sz="3600" b="1" dirty="0" smtClean="0"/>
              <a:t>unknown </a:t>
            </a:r>
            <a:r>
              <a:rPr lang="en-US" altLang="en-US" sz="3600" b="1" dirty="0"/>
              <a:t>frequency lasting </a:t>
            </a:r>
            <a:r>
              <a:rPr lang="en-US" altLang="en-US" sz="3600" b="1" dirty="0" smtClean="0"/>
              <a:t>2-5 </a:t>
            </a:r>
            <a:r>
              <a:rPr lang="en-US" altLang="en-US" sz="3600" b="1" dirty="0"/>
              <a:t>days.</a:t>
            </a:r>
          </a:p>
          <a:p>
            <a:r>
              <a:rPr lang="en-US" altLang="en-US" sz="3600" b="1" dirty="0"/>
              <a:t>Supervisor believes employee is lying and just wanted to be off over Christmas.</a:t>
            </a:r>
          </a:p>
        </p:txBody>
      </p:sp>
    </p:spTree>
    <p:extLst>
      <p:ext uri="{BB962C8B-B14F-4D97-AF65-F5344CB8AC3E}">
        <p14:creationId xmlns:p14="http://schemas.microsoft.com/office/powerpoint/2010/main" val="10134490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935480" y="289560"/>
            <a:ext cx="8229600" cy="1143000"/>
          </a:xfrm>
        </p:spPr>
        <p:txBody>
          <a:bodyPr>
            <a:normAutofit/>
          </a:bodyPr>
          <a:lstStyle/>
          <a:p>
            <a:r>
              <a:rPr lang="en-US" altLang="en-US" sz="4400" b="1" dirty="0"/>
              <a:t>When Does FMLA Start</a:t>
            </a:r>
            <a:r>
              <a:rPr lang="en-US" altLang="en-US" sz="4400" b="1" dirty="0" smtClean="0"/>
              <a:t>?</a:t>
            </a:r>
            <a:endParaRPr lang="en-US" altLang="en-US" sz="4400" b="1" dirty="0"/>
          </a:p>
        </p:txBody>
      </p:sp>
      <p:sp>
        <p:nvSpPr>
          <p:cNvPr id="20483" name="Rectangle 3"/>
          <p:cNvSpPr>
            <a:spLocks noGrp="1" noChangeArrowheads="1"/>
          </p:cNvSpPr>
          <p:nvPr>
            <p:ph type="body" idx="1"/>
          </p:nvPr>
        </p:nvSpPr>
        <p:spPr>
          <a:xfrm>
            <a:off x="1051560" y="1143000"/>
            <a:ext cx="10408920" cy="5516565"/>
          </a:xfrm>
        </p:spPr>
        <p:txBody>
          <a:bodyPr>
            <a:noAutofit/>
          </a:bodyPr>
          <a:lstStyle/>
          <a:p>
            <a:pPr lvl="1"/>
            <a:r>
              <a:rPr lang="en-US" altLang="en-US" sz="3600" b="1" dirty="0"/>
              <a:t>Employee pregnant and told </a:t>
            </a:r>
            <a:r>
              <a:rPr lang="en-US" altLang="en-US" sz="3600" b="1" dirty="0" smtClean="0"/>
              <a:t>Co she </a:t>
            </a:r>
            <a:r>
              <a:rPr lang="en-US" altLang="en-US" sz="3600" b="1" dirty="0"/>
              <a:t>would need FMLA when child was born</a:t>
            </a:r>
            <a:r>
              <a:rPr lang="en-US" altLang="en-US" sz="3600" b="1" dirty="0" smtClean="0"/>
              <a:t>.  She was not FMLA eligible at the time she told the Co but would be when child born.</a:t>
            </a:r>
            <a:endParaRPr lang="en-US" altLang="en-US" sz="3600" b="1" dirty="0"/>
          </a:p>
          <a:p>
            <a:pPr lvl="1"/>
            <a:r>
              <a:rPr lang="en-US" altLang="en-US" sz="3600" b="1" dirty="0"/>
              <a:t>Employee claims she was harassed, given a PIP and fired.</a:t>
            </a:r>
          </a:p>
          <a:p>
            <a:pPr lvl="1"/>
            <a:r>
              <a:rPr lang="en-US" altLang="en-US" sz="3600" b="1" dirty="0"/>
              <a:t>Employee sued for interference with her FMLA rights and retaliation under the FMLA.  </a:t>
            </a:r>
            <a:endParaRPr lang="en-US" altLang="en-US" sz="3600" b="1" dirty="0" smtClean="0"/>
          </a:p>
        </p:txBody>
      </p:sp>
    </p:spTree>
    <p:extLst>
      <p:ext uri="{BB962C8B-B14F-4D97-AF65-F5344CB8AC3E}">
        <p14:creationId xmlns:p14="http://schemas.microsoft.com/office/powerpoint/2010/main" val="24888525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r>
              <a:rPr lang="en-US" altLang="en-US" sz="4400" b="1" dirty="0"/>
              <a:t>Please come back to work</a:t>
            </a:r>
          </a:p>
        </p:txBody>
      </p:sp>
      <p:sp>
        <p:nvSpPr>
          <p:cNvPr id="12291" name="Rectangle 3"/>
          <p:cNvSpPr>
            <a:spLocks noGrp="1" noChangeArrowheads="1"/>
          </p:cNvSpPr>
          <p:nvPr>
            <p:ph type="body" idx="1"/>
          </p:nvPr>
        </p:nvSpPr>
        <p:spPr>
          <a:xfrm>
            <a:off x="1386840" y="1905000"/>
            <a:ext cx="10117772" cy="4006222"/>
          </a:xfrm>
        </p:spPr>
        <p:txBody>
          <a:bodyPr>
            <a:normAutofit/>
          </a:bodyPr>
          <a:lstStyle/>
          <a:p>
            <a:r>
              <a:rPr lang="en-US" altLang="en-US" sz="3600" b="1" dirty="0"/>
              <a:t>Tony Teller is out due to cancer.  Tony’s doctor says he will be back 2/8.</a:t>
            </a:r>
          </a:p>
          <a:p>
            <a:r>
              <a:rPr lang="en-US" altLang="en-US" sz="3600" b="1" dirty="0"/>
              <a:t>Tony exhausts FMLA on 2/7, and he is sent notice.</a:t>
            </a:r>
          </a:p>
          <a:p>
            <a:r>
              <a:rPr lang="en-US" altLang="en-US" sz="3600" b="1" dirty="0"/>
              <a:t>Tony’s doctor now says Tony still has cancer and “may be back March 1”.</a:t>
            </a:r>
          </a:p>
          <a:p>
            <a:pPr>
              <a:buFontTx/>
              <a:buNone/>
            </a:pPr>
            <a:endParaRPr lang="en-US" altLang="en-US" dirty="0"/>
          </a:p>
        </p:txBody>
      </p:sp>
    </p:spTree>
    <p:extLst>
      <p:ext uri="{BB962C8B-B14F-4D97-AF65-F5344CB8AC3E}">
        <p14:creationId xmlns:p14="http://schemas.microsoft.com/office/powerpoint/2010/main" val="444823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800" b="1" dirty="0" smtClean="0"/>
              <a:t>The Saga of Kristine</a:t>
            </a:r>
            <a:endParaRPr lang="en-US" sz="4800" b="1" dirty="0"/>
          </a:p>
        </p:txBody>
      </p:sp>
    </p:spTree>
    <p:extLst>
      <p:ext uri="{BB962C8B-B14F-4D97-AF65-F5344CB8AC3E}">
        <p14:creationId xmlns:p14="http://schemas.microsoft.com/office/powerpoint/2010/main" val="25768946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flipV="1">
            <a:off x="2592925" y="518160"/>
            <a:ext cx="8911687" cy="105950"/>
          </a:xfrm>
        </p:spPr>
        <p:txBody>
          <a:bodyPr>
            <a:normAutofit fontScale="90000"/>
          </a:bodyPr>
          <a:lstStyle/>
          <a:p>
            <a:endParaRPr lang="en-US" altLang="en-US" sz="4400" b="1" dirty="0"/>
          </a:p>
        </p:txBody>
      </p:sp>
      <p:sp>
        <p:nvSpPr>
          <p:cNvPr id="64515" name="Rectangle 3"/>
          <p:cNvSpPr>
            <a:spLocks noGrp="1" noChangeArrowheads="1"/>
          </p:cNvSpPr>
          <p:nvPr>
            <p:ph type="body" idx="1"/>
          </p:nvPr>
        </p:nvSpPr>
        <p:spPr>
          <a:xfrm>
            <a:off x="1569720" y="518160"/>
            <a:ext cx="9934892" cy="3777622"/>
          </a:xfrm>
        </p:spPr>
        <p:txBody>
          <a:bodyPr>
            <a:noAutofit/>
          </a:bodyPr>
          <a:lstStyle/>
          <a:p>
            <a:r>
              <a:rPr lang="en-US" altLang="en-US" sz="3600" b="1" dirty="0"/>
              <a:t>Kristine is absent from work on Friday and Monday.  When she called in on Friday, she told her supervisor she had the flu and probably would not be at work on Monday either.  She didn’t call or show on Monday.  Saturday was Kristine’s 1 year anniversary with company.</a:t>
            </a:r>
          </a:p>
          <a:p>
            <a:r>
              <a:rPr lang="en-US" altLang="en-US" sz="3600" b="1" dirty="0"/>
              <a:t>On Tuesday when she returns, she tells her supervisor that she actually had a headache on Friday and the flu from Saturday to Monday.</a:t>
            </a:r>
          </a:p>
        </p:txBody>
      </p:sp>
    </p:spTree>
    <p:extLst>
      <p:ext uri="{BB962C8B-B14F-4D97-AF65-F5344CB8AC3E}">
        <p14:creationId xmlns:p14="http://schemas.microsoft.com/office/powerpoint/2010/main" val="2727971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45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endParaRPr lang="en-US" altLang="en-US"/>
          </a:p>
        </p:txBody>
      </p:sp>
      <p:sp>
        <p:nvSpPr>
          <p:cNvPr id="63491" name="Rectangle 3"/>
          <p:cNvSpPr>
            <a:spLocks noGrp="1" noChangeArrowheads="1"/>
          </p:cNvSpPr>
          <p:nvPr>
            <p:ph type="body" idx="1"/>
          </p:nvPr>
        </p:nvSpPr>
        <p:spPr>
          <a:xfrm>
            <a:off x="2589212" y="853440"/>
            <a:ext cx="8915400" cy="5057782"/>
          </a:xfrm>
        </p:spPr>
        <p:txBody>
          <a:bodyPr>
            <a:noAutofit/>
          </a:bodyPr>
          <a:lstStyle/>
          <a:p>
            <a:r>
              <a:rPr lang="en-US" altLang="en-US" sz="3600" b="1" dirty="0"/>
              <a:t>Is Kristine eligible for FMLA?</a:t>
            </a:r>
          </a:p>
          <a:p>
            <a:r>
              <a:rPr lang="en-US" altLang="en-US" sz="3600" b="1" dirty="0"/>
              <a:t>Has she had a qualifying condition?</a:t>
            </a:r>
          </a:p>
          <a:p>
            <a:pPr lvl="1"/>
            <a:r>
              <a:rPr lang="en-US" altLang="en-US" sz="3600" b="1" dirty="0"/>
              <a:t>Migraines</a:t>
            </a:r>
          </a:p>
          <a:p>
            <a:pPr lvl="1"/>
            <a:r>
              <a:rPr lang="en-US" altLang="en-US" sz="3600" b="1" dirty="0"/>
              <a:t>Flu</a:t>
            </a:r>
          </a:p>
          <a:p>
            <a:r>
              <a:rPr lang="en-US" altLang="en-US" sz="3600" b="1" dirty="0"/>
              <a:t>Did she provide appropriate notice?</a:t>
            </a:r>
          </a:p>
          <a:p>
            <a:r>
              <a:rPr lang="en-US" altLang="en-US" sz="3600" b="1" dirty="0"/>
              <a:t>Employer response?</a:t>
            </a:r>
          </a:p>
          <a:p>
            <a:pPr lvl="1"/>
            <a:r>
              <a:rPr lang="en-US" altLang="en-US" sz="3600" b="1" dirty="0"/>
              <a:t>Notice</a:t>
            </a:r>
          </a:p>
          <a:p>
            <a:pPr lvl="1"/>
            <a:r>
              <a:rPr lang="en-US" altLang="en-US" sz="3600" b="1" dirty="0"/>
              <a:t>Medical certification</a:t>
            </a:r>
          </a:p>
        </p:txBody>
      </p:sp>
    </p:spTree>
    <p:extLst>
      <p:ext uri="{BB962C8B-B14F-4D97-AF65-F5344CB8AC3E}">
        <p14:creationId xmlns:p14="http://schemas.microsoft.com/office/powerpoint/2010/main" val="18808640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349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349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349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3491">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3491">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3491">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349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endParaRPr lang="en-US" altLang="en-US" dirty="0"/>
          </a:p>
        </p:txBody>
      </p:sp>
      <p:sp>
        <p:nvSpPr>
          <p:cNvPr id="59395" name="Rectangle 3"/>
          <p:cNvSpPr>
            <a:spLocks noGrp="1" noChangeArrowheads="1"/>
          </p:cNvSpPr>
          <p:nvPr>
            <p:ph type="body" idx="1"/>
          </p:nvPr>
        </p:nvSpPr>
        <p:spPr>
          <a:xfrm>
            <a:off x="1310640" y="335280"/>
            <a:ext cx="10193972" cy="5575942"/>
          </a:xfrm>
        </p:spPr>
        <p:txBody>
          <a:bodyPr>
            <a:noAutofit/>
          </a:bodyPr>
          <a:lstStyle/>
          <a:p>
            <a:pPr>
              <a:lnSpc>
                <a:spcPct val="90000"/>
              </a:lnSpc>
            </a:pPr>
            <a:r>
              <a:rPr lang="en-US" altLang="en-US" sz="3600" b="1" dirty="0"/>
              <a:t>When you request that Kristine provide a medical certification for her migraines, she tells you that she has never seen a doctor and doesn’t know who to go to.  She asks for a referral.  10 days later, Kristine tells you she couldn’t get an </a:t>
            </a:r>
            <a:r>
              <a:rPr lang="en-US" altLang="en-US" sz="3600" b="1" dirty="0" err="1"/>
              <a:t>appt</a:t>
            </a:r>
            <a:r>
              <a:rPr lang="en-US" altLang="en-US" sz="3600" b="1" dirty="0"/>
              <a:t> with the doctor you recommended for another 10 days.</a:t>
            </a:r>
          </a:p>
          <a:p>
            <a:pPr>
              <a:lnSpc>
                <a:spcPct val="90000"/>
              </a:lnSpc>
            </a:pPr>
            <a:r>
              <a:rPr lang="en-US" altLang="en-US" sz="3600" b="1" dirty="0"/>
              <a:t>When Kristine eventually returns the cert (5 days late), it is signed by a PA.  In response to how frequently Kristine may be incapacitated, the PA wrote “Unknown, first time I have seen this pt.”</a:t>
            </a:r>
          </a:p>
        </p:txBody>
      </p:sp>
    </p:spTree>
    <p:extLst>
      <p:ext uri="{BB962C8B-B14F-4D97-AF65-F5344CB8AC3E}">
        <p14:creationId xmlns:p14="http://schemas.microsoft.com/office/powerpoint/2010/main" val="22340288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93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normAutofit/>
          </a:bodyPr>
          <a:lstStyle/>
          <a:p>
            <a:r>
              <a:rPr lang="en-US" altLang="en-US" sz="4400" b="1" dirty="0" smtClean="0"/>
              <a:t>FMLA Overview</a:t>
            </a:r>
          </a:p>
        </p:txBody>
      </p:sp>
      <p:sp>
        <p:nvSpPr>
          <p:cNvPr id="6148" name="Rectangle 3"/>
          <p:cNvSpPr>
            <a:spLocks noGrp="1" noChangeArrowheads="1"/>
          </p:cNvSpPr>
          <p:nvPr>
            <p:ph idx="1"/>
          </p:nvPr>
        </p:nvSpPr>
        <p:spPr/>
        <p:txBody>
          <a:bodyPr/>
          <a:lstStyle/>
          <a:p>
            <a:r>
              <a:rPr lang="en-US" altLang="en-US" sz="3600" b="1" dirty="0"/>
              <a:t>Have to provide FMLA leave to an employee who has 12 months of service &amp; 1,250 hours of service</a:t>
            </a:r>
          </a:p>
          <a:p>
            <a:r>
              <a:rPr lang="en-US" altLang="en-US" sz="3600" b="1" dirty="0"/>
              <a:t>Total of 12 weeks leave </a:t>
            </a:r>
          </a:p>
          <a:p>
            <a:endParaRPr lang="en-US" altLang="en-US" sz="3600" b="1" dirty="0"/>
          </a:p>
        </p:txBody>
      </p:sp>
      <p:sp>
        <p:nvSpPr>
          <p:cNvPr id="6146" name="Footer Placeholder 3"/>
          <p:cNvSpPr>
            <a:spLocks noGrp="1"/>
          </p:cNvSpPr>
          <p:nvPr>
            <p:ph type="ftr" sz="quarter" idx="11"/>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chemeClr val="bg1"/>
                </a:solidFill>
                <a:latin typeface="Times New Roman" panose="02020603050405020304" pitchFamily="18" charset="0"/>
              </a:rPr>
              <a:t>Constangy, Brooks &amp; Smith, LLP -  2014 Labor and Employment Law Workshop © </a:t>
            </a:r>
          </a:p>
        </p:txBody>
      </p:sp>
    </p:spTree>
    <p:custDataLst>
      <p:tags r:id="rId1"/>
    </p:custDataLst>
    <p:extLst>
      <p:ext uri="{BB962C8B-B14F-4D97-AF65-F5344CB8AC3E}">
        <p14:creationId xmlns:p14="http://schemas.microsoft.com/office/powerpoint/2010/main" val="24473724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endParaRPr lang="en-US" altLang="en-US"/>
          </a:p>
        </p:txBody>
      </p:sp>
      <p:sp>
        <p:nvSpPr>
          <p:cNvPr id="61443" name="Rectangle 3"/>
          <p:cNvSpPr>
            <a:spLocks noGrp="1" noChangeArrowheads="1"/>
          </p:cNvSpPr>
          <p:nvPr>
            <p:ph type="body" idx="1"/>
          </p:nvPr>
        </p:nvSpPr>
        <p:spPr>
          <a:xfrm>
            <a:off x="2589212" y="899160"/>
            <a:ext cx="8915400" cy="5012062"/>
          </a:xfrm>
        </p:spPr>
        <p:txBody>
          <a:bodyPr>
            <a:noAutofit/>
          </a:bodyPr>
          <a:lstStyle/>
          <a:p>
            <a:r>
              <a:rPr lang="en-US" altLang="en-US" sz="3600" b="1" dirty="0"/>
              <a:t>Can we deny the leave as FMLA because Kristine was late returning the certification?</a:t>
            </a:r>
          </a:p>
          <a:p>
            <a:r>
              <a:rPr lang="en-US" altLang="en-US" sz="3600" b="1" dirty="0"/>
              <a:t>Is it proper certification?</a:t>
            </a:r>
          </a:p>
          <a:p>
            <a:pPr lvl="1"/>
            <a:r>
              <a:rPr lang="en-US" altLang="en-US" sz="3600" b="1" dirty="0"/>
              <a:t>HCP</a:t>
            </a:r>
          </a:p>
          <a:p>
            <a:pPr lvl="1"/>
            <a:r>
              <a:rPr lang="en-US" altLang="en-US" sz="3600" b="1" dirty="0"/>
              <a:t>Frequency “unknown”</a:t>
            </a:r>
          </a:p>
          <a:p>
            <a:r>
              <a:rPr lang="en-US" altLang="en-US" sz="3600" b="1" dirty="0"/>
              <a:t>Options</a:t>
            </a:r>
          </a:p>
          <a:p>
            <a:r>
              <a:rPr lang="en-US" altLang="en-US" sz="3600" b="1" dirty="0"/>
              <a:t>Designation of leave</a:t>
            </a:r>
          </a:p>
        </p:txBody>
      </p:sp>
    </p:spTree>
    <p:extLst>
      <p:ext uri="{BB962C8B-B14F-4D97-AF65-F5344CB8AC3E}">
        <p14:creationId xmlns:p14="http://schemas.microsoft.com/office/powerpoint/2010/main" val="22439930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4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144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144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44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14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2592925" y="624110"/>
            <a:ext cx="8911687" cy="76930"/>
          </a:xfrm>
        </p:spPr>
        <p:txBody>
          <a:bodyPr>
            <a:normAutofit fontScale="90000"/>
          </a:bodyPr>
          <a:lstStyle/>
          <a:p>
            <a:endParaRPr lang="en-US" altLang="en-US" dirty="0"/>
          </a:p>
        </p:txBody>
      </p:sp>
      <p:sp>
        <p:nvSpPr>
          <p:cNvPr id="66563" name="Rectangle 3"/>
          <p:cNvSpPr>
            <a:spLocks noGrp="1" noChangeArrowheads="1"/>
          </p:cNvSpPr>
          <p:nvPr>
            <p:ph type="body" idx="1"/>
          </p:nvPr>
        </p:nvSpPr>
        <p:spPr>
          <a:xfrm>
            <a:off x="1615440" y="624110"/>
            <a:ext cx="10178732" cy="4768952"/>
          </a:xfrm>
        </p:spPr>
        <p:txBody>
          <a:bodyPr>
            <a:noAutofit/>
          </a:bodyPr>
          <a:lstStyle/>
          <a:p>
            <a:r>
              <a:rPr lang="en-US" altLang="en-US" sz="3600" b="1" dirty="0"/>
              <a:t>Over the past 12 months, Kristine has been absent 42 days for migraines.  Of those 42 days, 22 have been on either Monday or Friday.  On Monday morning, one of your supervisors informs you that she saw Kristine working at her father’s restaurant on Friday evening around 10 pm.  The supervisor doesn’t think Kristine saw her at the restaurant.  Kristine had called in with a migraine on Friday morning; her shift was 9 am to 5 pm.</a:t>
            </a:r>
          </a:p>
        </p:txBody>
      </p:sp>
    </p:spTree>
    <p:extLst>
      <p:ext uri="{BB962C8B-B14F-4D97-AF65-F5344CB8AC3E}">
        <p14:creationId xmlns:p14="http://schemas.microsoft.com/office/powerpoint/2010/main" val="363142013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endParaRPr lang="en-US" altLang="en-US"/>
          </a:p>
        </p:txBody>
      </p:sp>
      <p:sp>
        <p:nvSpPr>
          <p:cNvPr id="60419" name="Rectangle 3"/>
          <p:cNvSpPr>
            <a:spLocks noGrp="1" noChangeArrowheads="1"/>
          </p:cNvSpPr>
          <p:nvPr>
            <p:ph type="body" idx="1"/>
          </p:nvPr>
        </p:nvSpPr>
        <p:spPr>
          <a:xfrm>
            <a:off x="2589212" y="1417320"/>
            <a:ext cx="8915400" cy="4493902"/>
          </a:xfrm>
        </p:spPr>
        <p:txBody>
          <a:bodyPr>
            <a:noAutofit/>
          </a:bodyPr>
          <a:lstStyle/>
          <a:p>
            <a:r>
              <a:rPr lang="en-US" altLang="en-US" sz="3600" b="1" dirty="0"/>
              <a:t>Options</a:t>
            </a:r>
          </a:p>
          <a:p>
            <a:pPr lvl="1"/>
            <a:r>
              <a:rPr lang="en-US" altLang="en-US" sz="3600" b="1" dirty="0"/>
              <a:t>Talk to Kristine</a:t>
            </a:r>
          </a:p>
          <a:p>
            <a:pPr lvl="2"/>
            <a:r>
              <a:rPr lang="en-US" altLang="en-US" sz="3600" b="1" dirty="0"/>
              <a:t>Friday night</a:t>
            </a:r>
          </a:p>
          <a:p>
            <a:pPr lvl="2"/>
            <a:r>
              <a:rPr lang="en-US" altLang="en-US" sz="3600" b="1" dirty="0"/>
              <a:t>Pattern of absences</a:t>
            </a:r>
          </a:p>
          <a:p>
            <a:pPr lvl="1"/>
            <a:r>
              <a:rPr lang="en-US" altLang="en-US" sz="3600" b="1" dirty="0"/>
              <a:t>Surveillance</a:t>
            </a:r>
          </a:p>
          <a:p>
            <a:pPr lvl="1"/>
            <a:r>
              <a:rPr lang="en-US" altLang="en-US" sz="3600" b="1" dirty="0"/>
              <a:t>New Certification</a:t>
            </a:r>
          </a:p>
        </p:txBody>
      </p:sp>
    </p:spTree>
    <p:extLst>
      <p:ext uri="{BB962C8B-B14F-4D97-AF65-F5344CB8AC3E}">
        <p14:creationId xmlns:p14="http://schemas.microsoft.com/office/powerpoint/2010/main" val="9131269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041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041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041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041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04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t>Helpful Hints</a:t>
            </a:r>
            <a:endParaRPr lang="en-US" sz="4400" b="1" dirty="0"/>
          </a:p>
        </p:txBody>
      </p:sp>
      <p:sp>
        <p:nvSpPr>
          <p:cNvPr id="3" name="Content Placeholder 2"/>
          <p:cNvSpPr>
            <a:spLocks noGrp="1"/>
          </p:cNvSpPr>
          <p:nvPr>
            <p:ph idx="1"/>
          </p:nvPr>
        </p:nvSpPr>
        <p:spPr>
          <a:xfrm>
            <a:off x="2589212" y="1905000"/>
            <a:ext cx="8915400" cy="4006222"/>
          </a:xfrm>
        </p:spPr>
        <p:txBody>
          <a:bodyPr>
            <a:normAutofit/>
          </a:bodyPr>
          <a:lstStyle/>
          <a:p>
            <a:r>
              <a:rPr lang="en-US" sz="3600" b="1" dirty="0" smtClean="0"/>
              <a:t>Train supervisors</a:t>
            </a:r>
          </a:p>
          <a:p>
            <a:r>
              <a:rPr lang="en-US" sz="3600" b="1" dirty="0" smtClean="0"/>
              <a:t>Review leave policies</a:t>
            </a:r>
          </a:p>
          <a:p>
            <a:r>
              <a:rPr lang="en-US" sz="3600" b="1" dirty="0" smtClean="0"/>
              <a:t>Make certain all absences are properly classified</a:t>
            </a:r>
            <a:endParaRPr lang="en-US" sz="3600" b="1" dirty="0"/>
          </a:p>
        </p:txBody>
      </p:sp>
    </p:spTree>
    <p:extLst>
      <p:ext uri="{BB962C8B-B14F-4D97-AF65-F5344CB8AC3E}">
        <p14:creationId xmlns:p14="http://schemas.microsoft.com/office/powerpoint/2010/main" val="112738166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endParaRPr lang="en-US" altLang="en-US" smtClean="0"/>
          </a:p>
        </p:txBody>
      </p:sp>
      <p:sp>
        <p:nvSpPr>
          <p:cNvPr id="3" name="Content Placeholder 2"/>
          <p:cNvSpPr>
            <a:spLocks noGrp="1"/>
          </p:cNvSpPr>
          <p:nvPr>
            <p:ph idx="1"/>
          </p:nvPr>
        </p:nvSpPr>
        <p:spPr/>
        <p:txBody>
          <a:bodyPr/>
          <a:lstStyle/>
          <a:p>
            <a:pPr marL="0" indent="0">
              <a:buNone/>
              <a:defRPr/>
            </a:pPr>
            <a:endParaRPr lang="en-US" dirty="0" smtClean="0"/>
          </a:p>
          <a:p>
            <a:pPr marL="0" indent="0">
              <a:buNone/>
              <a:defRPr/>
            </a:pPr>
            <a:endParaRPr lang="en-US" dirty="0"/>
          </a:p>
          <a:p>
            <a:pPr marL="0" indent="0" algn="ctr">
              <a:buNone/>
              <a:defRPr/>
            </a:pPr>
            <a:r>
              <a:rPr lang="en-US" sz="4800" b="1" i="1" dirty="0">
                <a:effectLst>
                  <a:outerShdw blurRad="38100" dist="38100" dir="2700000" algn="tl">
                    <a:srgbClr val="000000">
                      <a:alpha val="43137"/>
                    </a:srgbClr>
                  </a:outerShdw>
                </a:effectLst>
                <a:latin typeface="Broadway" panose="04040905080B02020502" pitchFamily="82" charset="0"/>
              </a:rPr>
              <a:t>Questions?</a:t>
            </a:r>
          </a:p>
        </p:txBody>
      </p:sp>
      <p:sp>
        <p:nvSpPr>
          <p:cNvPr id="36868" name="Footer Placeholder 3"/>
          <p:cNvSpPr>
            <a:spLocks noGrp="1"/>
          </p:cNvSpPr>
          <p:nvPr>
            <p:ph type="ftr" sz="quarter" idx="11"/>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chemeClr val="bg1"/>
                </a:solidFill>
                <a:latin typeface="Times New Roman" panose="02020603050405020304" pitchFamily="18" charset="0"/>
              </a:rPr>
              <a:t>Constangy, Brooks &amp; Smith, LLP -  2014 Labor and Employment Law Workshop © </a:t>
            </a:r>
          </a:p>
        </p:txBody>
      </p:sp>
    </p:spTree>
    <p:custDataLst>
      <p:tags r:id="rId1"/>
    </p:custDataLst>
    <p:extLst>
      <p:ext uri="{BB962C8B-B14F-4D97-AF65-F5344CB8AC3E}">
        <p14:creationId xmlns:p14="http://schemas.microsoft.com/office/powerpoint/2010/main" val="7256855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noAutofit/>
          </a:bodyPr>
          <a:lstStyle/>
          <a:p>
            <a:r>
              <a:rPr lang="en-US" altLang="en-US" sz="4400" b="1" dirty="0"/>
              <a:t>Intermittent &amp; Reduced Schedule Leave</a:t>
            </a:r>
          </a:p>
        </p:txBody>
      </p:sp>
      <p:sp>
        <p:nvSpPr>
          <p:cNvPr id="7172" name="Rectangle 3"/>
          <p:cNvSpPr>
            <a:spLocks noGrp="1" noChangeArrowheads="1"/>
          </p:cNvSpPr>
          <p:nvPr>
            <p:ph idx="1"/>
          </p:nvPr>
        </p:nvSpPr>
        <p:spPr/>
        <p:txBody>
          <a:bodyPr/>
          <a:lstStyle/>
          <a:p>
            <a:r>
              <a:rPr lang="en-US" altLang="en-US" sz="3600" b="1" dirty="0"/>
              <a:t>Intermittent:  leave taken in separate blocks of time </a:t>
            </a:r>
          </a:p>
          <a:p>
            <a:r>
              <a:rPr lang="en-US" altLang="en-US" sz="3600" b="1" dirty="0"/>
              <a:t>Reduced schedule:  reduction in the number of hours worked per week</a:t>
            </a:r>
          </a:p>
        </p:txBody>
      </p:sp>
      <p:sp>
        <p:nvSpPr>
          <p:cNvPr id="7170" name="Footer Placeholder 3"/>
          <p:cNvSpPr>
            <a:spLocks noGrp="1"/>
          </p:cNvSpPr>
          <p:nvPr>
            <p:ph type="ftr" sz="quarter" idx="11"/>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chemeClr val="bg1"/>
                </a:solidFill>
                <a:latin typeface="Times New Roman" panose="02020603050405020304" pitchFamily="18" charset="0"/>
              </a:rPr>
              <a:t>Constangy, Brooks &amp; Smith, LLP -  2014 Labor and Employment Law Workshop © </a:t>
            </a:r>
          </a:p>
        </p:txBody>
      </p:sp>
    </p:spTree>
    <p:custDataLst>
      <p:tags r:id="rId1"/>
    </p:custDataLst>
    <p:extLst>
      <p:ext uri="{BB962C8B-B14F-4D97-AF65-F5344CB8AC3E}">
        <p14:creationId xmlns:p14="http://schemas.microsoft.com/office/powerpoint/2010/main" val="13475355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2286000" y="1143000"/>
            <a:ext cx="7467600" cy="76200"/>
          </a:xfrm>
        </p:spPr>
        <p:txBody>
          <a:bodyPr>
            <a:normAutofit fontScale="90000"/>
          </a:bodyPr>
          <a:lstStyle/>
          <a:p>
            <a:endParaRPr lang="en-US" altLang="en-US" sz="4000"/>
          </a:p>
        </p:txBody>
      </p:sp>
      <p:sp>
        <p:nvSpPr>
          <p:cNvPr id="8196" name="Rectangle 3"/>
          <p:cNvSpPr>
            <a:spLocks noGrp="1" noChangeArrowheads="1"/>
          </p:cNvSpPr>
          <p:nvPr>
            <p:ph idx="1"/>
          </p:nvPr>
        </p:nvSpPr>
        <p:spPr>
          <a:xfrm>
            <a:off x="2057400" y="1447800"/>
            <a:ext cx="8229600" cy="4419600"/>
          </a:xfrm>
        </p:spPr>
        <p:txBody>
          <a:bodyPr>
            <a:normAutofit lnSpcReduction="10000"/>
          </a:bodyPr>
          <a:lstStyle/>
          <a:p>
            <a:r>
              <a:rPr lang="en-US" altLang="en-US" sz="3600" b="1"/>
              <a:t>Has to be medically necessary</a:t>
            </a:r>
          </a:p>
          <a:p>
            <a:r>
              <a:rPr lang="en-US" altLang="en-US" sz="3600" b="1"/>
              <a:t>Can account for leave in smallest increment employer uses for payroll, provided it is one hour or less</a:t>
            </a:r>
          </a:p>
          <a:p>
            <a:r>
              <a:rPr lang="en-US" altLang="en-US" sz="3600" b="1"/>
              <a:t>Must make reasonable effort to schedule treatment so as to not disrupt employer’s operations</a:t>
            </a:r>
          </a:p>
          <a:p>
            <a:endParaRPr lang="en-US" altLang="en-US" sz="3600" b="1"/>
          </a:p>
        </p:txBody>
      </p:sp>
      <p:sp>
        <p:nvSpPr>
          <p:cNvPr id="8194" name="Footer Placeholder 3"/>
          <p:cNvSpPr>
            <a:spLocks noGrp="1"/>
          </p:cNvSpPr>
          <p:nvPr>
            <p:ph type="ftr" sz="quarter" idx="11"/>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chemeClr val="bg1"/>
                </a:solidFill>
                <a:latin typeface="Times New Roman" panose="02020603050405020304" pitchFamily="18" charset="0"/>
              </a:rPr>
              <a:t>Constangy, Brooks &amp; Smith, LLP -  2014 Labor and Employment Law Workshop © </a:t>
            </a:r>
          </a:p>
        </p:txBody>
      </p:sp>
    </p:spTree>
    <p:custDataLst>
      <p:tags r:id="rId1"/>
    </p:custDataLst>
    <p:extLst>
      <p:ext uri="{BB962C8B-B14F-4D97-AF65-F5344CB8AC3E}">
        <p14:creationId xmlns:p14="http://schemas.microsoft.com/office/powerpoint/2010/main" val="21206296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a:bodyPr>
          <a:lstStyle/>
          <a:p>
            <a:r>
              <a:rPr lang="en-US" altLang="en-US" sz="4800" b="1" dirty="0"/>
              <a:t>FMLA NOTICE REQUIREMENTS</a:t>
            </a:r>
          </a:p>
        </p:txBody>
      </p:sp>
      <p:sp>
        <p:nvSpPr>
          <p:cNvPr id="44035" name="Rectangle 3"/>
          <p:cNvSpPr>
            <a:spLocks noGrp="1" noChangeArrowheads="1"/>
          </p:cNvSpPr>
          <p:nvPr>
            <p:ph idx="1"/>
          </p:nvPr>
        </p:nvSpPr>
        <p:spPr/>
        <p:txBody>
          <a:bodyPr/>
          <a:lstStyle/>
          <a:p>
            <a:r>
              <a:rPr lang="en-US" altLang="en-US" sz="4000" b="1" dirty="0"/>
              <a:t>Step One:</a:t>
            </a:r>
          </a:p>
          <a:p>
            <a:pPr lvl="1"/>
            <a:r>
              <a:rPr lang="en-US" altLang="en-US" sz="4000" b="1" dirty="0"/>
              <a:t>Poster</a:t>
            </a:r>
          </a:p>
          <a:p>
            <a:pPr lvl="1"/>
            <a:r>
              <a:rPr lang="en-US" altLang="en-US" sz="4000" b="1" dirty="0"/>
              <a:t>Handbook</a:t>
            </a:r>
            <a:r>
              <a:rPr lang="en-US" altLang="en-US" dirty="0"/>
              <a:t/>
            </a:r>
            <a:br>
              <a:rPr lang="en-US" altLang="en-US" dirty="0"/>
            </a:br>
            <a:endParaRPr lang="en-US" altLang="en-US" dirty="0"/>
          </a:p>
        </p:txBody>
      </p:sp>
    </p:spTree>
    <p:extLst>
      <p:ext uri="{BB962C8B-B14F-4D97-AF65-F5344CB8AC3E}">
        <p14:creationId xmlns:p14="http://schemas.microsoft.com/office/powerpoint/2010/main" val="6942185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403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40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785939" y="309785"/>
            <a:ext cx="9718674" cy="1280890"/>
          </a:xfrm>
        </p:spPr>
        <p:txBody>
          <a:bodyPr>
            <a:normAutofit fontScale="90000"/>
          </a:bodyPr>
          <a:lstStyle/>
          <a:p>
            <a:r>
              <a:rPr lang="en-US" altLang="en-US" sz="4800" b="1" dirty="0" smtClean="0"/>
              <a:t>Step Two – EE Notice – foreseeable leave</a:t>
            </a:r>
            <a:endParaRPr lang="en-US" altLang="en-US" sz="4800" b="1" dirty="0"/>
          </a:p>
        </p:txBody>
      </p:sp>
      <p:sp>
        <p:nvSpPr>
          <p:cNvPr id="48131" name="Rectangle 3"/>
          <p:cNvSpPr>
            <a:spLocks noGrp="1" noChangeArrowheads="1"/>
          </p:cNvSpPr>
          <p:nvPr>
            <p:ph idx="1"/>
          </p:nvPr>
        </p:nvSpPr>
        <p:spPr>
          <a:xfrm>
            <a:off x="2589212" y="1590675"/>
            <a:ext cx="8915400" cy="3777622"/>
          </a:xfrm>
        </p:spPr>
        <p:txBody>
          <a:bodyPr>
            <a:noAutofit/>
          </a:bodyPr>
          <a:lstStyle/>
          <a:p>
            <a:pPr lvl="1">
              <a:lnSpc>
                <a:spcPct val="90000"/>
              </a:lnSpc>
            </a:pPr>
            <a:r>
              <a:rPr lang="en-US" altLang="en-US" sz="3600" b="1" dirty="0" smtClean="0"/>
              <a:t>30 </a:t>
            </a:r>
            <a:r>
              <a:rPr lang="en-US" altLang="en-US" sz="3600" b="1" dirty="0"/>
              <a:t>days in advance</a:t>
            </a:r>
          </a:p>
          <a:p>
            <a:pPr lvl="1">
              <a:lnSpc>
                <a:spcPct val="90000"/>
              </a:lnSpc>
            </a:pPr>
            <a:r>
              <a:rPr lang="en-US" altLang="en-US" sz="3600" b="1" dirty="0"/>
              <a:t>As soon as possible</a:t>
            </a:r>
          </a:p>
          <a:p>
            <a:pPr lvl="1">
              <a:lnSpc>
                <a:spcPct val="90000"/>
              </a:lnSpc>
            </a:pPr>
            <a:r>
              <a:rPr lang="en-US" altLang="en-US" sz="3600" b="1" dirty="0"/>
              <a:t>Don’t have to request by name</a:t>
            </a:r>
          </a:p>
          <a:p>
            <a:pPr lvl="1">
              <a:lnSpc>
                <a:spcPct val="90000"/>
              </a:lnSpc>
            </a:pPr>
            <a:r>
              <a:rPr lang="en-US" altLang="en-US" sz="3600" b="1" dirty="0"/>
              <a:t>If not sure, are allowed to clarify with the employee</a:t>
            </a:r>
          </a:p>
          <a:p>
            <a:pPr lvl="1">
              <a:lnSpc>
                <a:spcPct val="90000"/>
              </a:lnSpc>
            </a:pPr>
            <a:r>
              <a:rPr lang="en-US" altLang="en-US" sz="3600" b="1" dirty="0"/>
              <a:t>If second time for same condition, must ask for FMLA</a:t>
            </a:r>
          </a:p>
          <a:p>
            <a:pPr lvl="1">
              <a:lnSpc>
                <a:spcPct val="90000"/>
              </a:lnSpc>
            </a:pPr>
            <a:r>
              <a:rPr lang="en-US" altLang="en-US" sz="3600" b="1" dirty="0"/>
              <a:t>Can require use of normal leave procedures</a:t>
            </a:r>
          </a:p>
        </p:txBody>
      </p:sp>
    </p:spTree>
    <p:extLst>
      <p:ext uri="{BB962C8B-B14F-4D97-AF65-F5344CB8AC3E}">
        <p14:creationId xmlns:p14="http://schemas.microsoft.com/office/powerpoint/2010/main" val="16095187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813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813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813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8131">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813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714501" y="624110"/>
            <a:ext cx="10329862" cy="1280890"/>
          </a:xfrm>
        </p:spPr>
        <p:txBody>
          <a:bodyPr>
            <a:noAutofit/>
          </a:bodyPr>
          <a:lstStyle/>
          <a:p>
            <a:r>
              <a:rPr lang="en-US" altLang="en-US" sz="4400" b="1" dirty="0" smtClean="0"/>
              <a:t>Step Two – EE Notice – unforeseeable leave</a:t>
            </a:r>
            <a:endParaRPr lang="en-US" altLang="en-US" sz="4400" b="1" dirty="0"/>
          </a:p>
        </p:txBody>
      </p:sp>
      <p:sp>
        <p:nvSpPr>
          <p:cNvPr id="47107" name="Rectangle 3"/>
          <p:cNvSpPr>
            <a:spLocks noGrp="1" noChangeArrowheads="1"/>
          </p:cNvSpPr>
          <p:nvPr>
            <p:ph idx="1"/>
          </p:nvPr>
        </p:nvSpPr>
        <p:spPr>
          <a:xfrm>
            <a:off x="2589212" y="2133600"/>
            <a:ext cx="8915400" cy="4381500"/>
          </a:xfrm>
        </p:spPr>
        <p:txBody>
          <a:bodyPr>
            <a:normAutofit lnSpcReduction="10000"/>
          </a:bodyPr>
          <a:lstStyle/>
          <a:p>
            <a:pPr lvl="1"/>
            <a:r>
              <a:rPr lang="en-US" altLang="en-US" sz="3600" b="1" dirty="0" smtClean="0"/>
              <a:t>As </a:t>
            </a:r>
            <a:r>
              <a:rPr lang="en-US" altLang="en-US" sz="3600" b="1" dirty="0"/>
              <a:t>soon as possible and practical</a:t>
            </a:r>
          </a:p>
          <a:p>
            <a:pPr lvl="1"/>
            <a:r>
              <a:rPr lang="en-US" altLang="en-US" sz="3600" b="1" dirty="0"/>
              <a:t>Don’t have to call it by name</a:t>
            </a:r>
          </a:p>
          <a:p>
            <a:pPr lvl="1"/>
            <a:r>
              <a:rPr lang="en-US" altLang="en-US" sz="3600" b="1" dirty="0"/>
              <a:t>If uncertain, can seek clarification</a:t>
            </a:r>
          </a:p>
          <a:p>
            <a:pPr lvl="1"/>
            <a:r>
              <a:rPr lang="en-US" altLang="en-US" sz="3600" b="1" dirty="0"/>
              <a:t>If second time for same condition, must say FMLA</a:t>
            </a:r>
          </a:p>
          <a:p>
            <a:pPr lvl="1"/>
            <a:r>
              <a:rPr lang="en-US" altLang="en-US" sz="3600" b="1" dirty="0"/>
              <a:t>Can require use of normal procedures</a:t>
            </a:r>
          </a:p>
          <a:p>
            <a:pPr lvl="1"/>
            <a:endParaRPr lang="en-US" altLang="en-US" dirty="0"/>
          </a:p>
        </p:txBody>
      </p:sp>
    </p:spTree>
    <p:extLst>
      <p:ext uri="{BB962C8B-B14F-4D97-AF65-F5344CB8AC3E}">
        <p14:creationId xmlns:p14="http://schemas.microsoft.com/office/powerpoint/2010/main" val="42587805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710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710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710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71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 name="SLIDEGUID" val="AA25567C6DF348D299EA7745289BE1C5"/>
  <p:tag name="SLIDEID" val="AA25567C6DF348D299EA7745289BE1C5"/>
  <p:tag name="SLIDEORDER" val="1"/>
  <p:tag name="SLIDETYPE" val="Q"/>
  <p:tag name="DEMOGRAPHIC" val="False"/>
  <p:tag name="SPEEDSCORING" val="False"/>
  <p:tag name="CORRECTPOINTVALUE" val="1"/>
  <p:tag name="INCORRECTPOINTVALUE" val="0"/>
  <p:tag name="QUESTIONALIAS" val="Do you have to allow Walter a flex-schedule?"/>
  <p:tag name="VALUEFORMAT" val="0%"/>
  <p:tag name="ANSWERSALIAS" val="Yes, it is a reasonable accommodation.|smicln|No, attendance during the regular business day is an essential function of the job.|smicln|It depends on what state you live in.|smicln|I don’t have enough information to figure this out.|smicln|Both C &amp; D."/>
  <p:tag name="VALUES" val="No Value|smicln|No Value|smicln|No Value|smicln|No Value|smicln|No Value"/>
</p:tagLst>
</file>

<file path=ppt/tags/tag11.xml><?xml version="1.0" encoding="utf-8"?>
<p:tagLst xmlns:a="http://schemas.openxmlformats.org/drawingml/2006/main" xmlns:r="http://schemas.openxmlformats.org/officeDocument/2006/relationships" xmlns:p="http://schemas.openxmlformats.org/presentationml/2006/main">
  <p:tag name="ANSWERBULLETS" val="3"/>
  <p:tag name="OLDNUMANSWERS" val="5"/>
  <p:tag name="TEXTLENGTH" val="228"/>
  <p:tag name="FONTSIZE" val="28"/>
  <p:tag name="BULLETTYPE" val="ppBulletArabicPeriod"/>
  <p:tag name="ANSWERTEXT" val="Yes, it is a reasonable accommodation.&#10;No, attendance during the regular business day is an essential function of the job.&#10;It depends on what state you live in.&#10;I don’t have enough information to figure this out.&#10;Both C &amp; D."/>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 name="SLIDEGUID" val="B61D0162640940FBB2DE51F578CA6038"/>
  <p:tag name="SLIDEID" val="B61D0162640940FBB2DE51F578CA6038"/>
  <p:tag name="SLIDEORDER" val="1"/>
  <p:tag name="SLIDETYPE" val="Q"/>
  <p:tag name="DEMOGRAPHIC" val="False"/>
  <p:tag name="SPEEDSCORING" val="False"/>
  <p:tag name="CORRECTPOINTVALUE" val="1"/>
  <p:tag name="INCORRECTPOINTVALUE" val="0"/>
  <p:tag name="QUESTIONALIAS" val="Now do you have to allow Walter a flex-schedule?"/>
  <p:tag name="VALUEFORMAT" val="0%"/>
  <p:tag name="ANSWERSALIAS" val="Yes, because his job does not require him to work specific hours.|smicln|No, because regular and timely attendance is always an essential function of the job.|smicln|Who cares; I am going to fire Walter because he is too much trouble."/>
  <p:tag name="VALUES" val="No Value|smicln|No Value|smicln|No Value"/>
</p:tagLst>
</file>

<file path=ppt/tags/tag14.xml><?xml version="1.0" encoding="utf-8"?>
<p:tagLst xmlns:a="http://schemas.openxmlformats.org/drawingml/2006/main" xmlns:r="http://schemas.openxmlformats.org/officeDocument/2006/relationships" xmlns:p="http://schemas.openxmlformats.org/presentationml/2006/main">
  <p:tag name="ANSWERBULLETS" val="3"/>
  <p:tag name="OLDNUMANSWERS" val="3"/>
  <p:tag name="TEXTLENGTH" val="222"/>
  <p:tag name="FONTSIZE" val="28"/>
  <p:tag name="BULLETTYPE" val="ppBulletArabicPeriod"/>
  <p:tag name="ANSWERTEXT" val="Yes, because his job does not require him to work specific hours.&#10;No, because regular and timely attendance is always an essential function of the job.&#10;Who cares; I am going to fire Walter because he is too much trouble."/>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 name="SLIDEGUID" val="E8659026C7E84B4B8FD4201252459754"/>
  <p:tag name="SLIDEID" val="E8659026C7E84B4B8FD4201252459754"/>
  <p:tag name="SLIDEORDER" val="1"/>
  <p:tag name="SLIDETYPE" val="Q"/>
  <p:tag name="DEMOGRAPHIC" val="False"/>
  <p:tag name="SPEEDSCORING" val="False"/>
  <p:tag name="CORRECTPOINTVALUE" val="1"/>
  <p:tag name="INCORRECTPOINTVALUE" val="0"/>
  <p:tag name="QUESTIONALIAS" val="Is telecommuting a reasonable accommodation?"/>
  <p:tag name="VALUEFORMAT" val="0%"/>
  <p:tag name="ANSWERSALIAS" val="Yes.|smicln|No.|smicln|It depends.|smicln|What, Walter still works for us?"/>
  <p:tag name="VALUES" val="No Value|smicln|No Value|smicln|No Value|smicln|No Value"/>
</p:tagLst>
</file>

<file path=ppt/tags/tag17.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56"/>
  <p:tag name="FONTSIZE" val="32"/>
  <p:tag name="BULLETTYPE" val="ppBulletArabicPeriod"/>
  <p:tag name="ANSWERTEXT" val="Yes.&#10;No.&#10;It depends.&#10;What, Walter still works for us?"/>
</p:tagLst>
</file>

<file path=ppt/tags/tag18.xml><?xml version="1.0" encoding="utf-8"?>
<p:tagLst xmlns:a="http://schemas.openxmlformats.org/drawingml/2006/main" xmlns:r="http://schemas.openxmlformats.org/officeDocument/2006/relationships" xmlns:p="http://schemas.openxmlformats.org/presentationml/2006/main">
  <p:tag name="NOPREFERENCE" val="False"/>
</p:tagLst>
</file>

<file path=ppt/tags/tag19.xml><?xml version="1.0" encoding="utf-8"?>
<p:tagLst xmlns:a="http://schemas.openxmlformats.org/drawingml/2006/main" xmlns:r="http://schemas.openxmlformats.org/officeDocument/2006/relationships" xmlns:p="http://schemas.openxmlformats.org/presentationml/2006/main">
  <p:tag name="NOPREFERENCE" val="Fals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20.xml><?xml version="1.0" encoding="utf-8"?>
<p:tagLst xmlns:a="http://schemas.openxmlformats.org/drawingml/2006/main" xmlns:r="http://schemas.openxmlformats.org/officeDocument/2006/relationships" xmlns:p="http://schemas.openxmlformats.org/presentationml/2006/main">
  <p:tag name="NOPREFERENCE" val="False"/>
  <p:tag name="SLIDEGUID" val="71E5B1226D5D4E04A743965505D66DD8"/>
  <p:tag name="SLIDEID" val="71E5B1226D5D4E04A743965505D66DD8"/>
  <p:tag name="SLIDEORDER" val="1"/>
  <p:tag name="SLIDETYPE" val="Q"/>
  <p:tag name="DEMOGRAPHIC" val="False"/>
  <p:tag name="SPEEDSCORING" val="False"/>
  <p:tag name="CORRECTPOINTVALUE" val="1"/>
  <p:tag name="INCORRECTPOINTVALUE" val="0"/>
  <p:tag name="QUESTIONALIAS" val="How much FMLA time does Barbara use?"/>
  <p:tag name="VALUEFORMAT" val="0%"/>
  <p:tag name="ANSWERSALIAS" val="4 hours &amp; 30 minutes|smicln|8 hours|smicln|3 hours &amp; 30 minutes"/>
  <p:tag name="VALUES" val="No Value|smicln|No Value|smicln|No Value"/>
</p:tagLst>
</file>

<file path=ppt/tags/tag21.xml><?xml version="1.0" encoding="utf-8"?>
<p:tagLst xmlns:a="http://schemas.openxmlformats.org/drawingml/2006/main" xmlns:r="http://schemas.openxmlformats.org/officeDocument/2006/relationships" xmlns:p="http://schemas.openxmlformats.org/presentationml/2006/main">
  <p:tag name="ANSWERBULLETS" val="3"/>
  <p:tag name="OLDNUMANSWERS" val="3"/>
  <p:tag name="TEXTLENGTH" val="51"/>
  <p:tag name="FONTSIZE" val="32"/>
  <p:tag name="BULLETTYPE" val="ppBulletArabicPeriod"/>
  <p:tag name="ANSWERTEXT" val="4 hours &amp; 30 minutes&#10;8 hours&#10;3 hours &amp; 30 minutes"/>
</p:tagLst>
</file>

<file path=ppt/tags/tag22.xml><?xml version="1.0" encoding="utf-8"?>
<p:tagLst xmlns:a="http://schemas.openxmlformats.org/drawingml/2006/main" xmlns:r="http://schemas.openxmlformats.org/officeDocument/2006/relationships" xmlns:p="http://schemas.openxmlformats.org/presentationml/2006/main">
  <p:tag name="NOPREFERENCE" val="False"/>
</p:tagLst>
</file>

<file path=ppt/tags/tag23.xml><?xml version="1.0" encoding="utf-8"?>
<p:tagLst xmlns:a="http://schemas.openxmlformats.org/drawingml/2006/main" xmlns:r="http://schemas.openxmlformats.org/officeDocument/2006/relationships" xmlns:p="http://schemas.openxmlformats.org/presentationml/2006/main">
  <p:tag name="NOPREFERENCE" val="False"/>
  <p:tag name="SLIDEGUID" val="F2922D35417F4C8FA343E964752A3FD5"/>
  <p:tag name="SLIDEID" val="F2922D35417F4C8FA343E964752A3FD5"/>
  <p:tag name="SLIDEORDER" val="1"/>
  <p:tag name="SLIDETYPE" val="Q"/>
  <p:tag name="DEMOGRAPHIC" val="False"/>
  <p:tag name="SPEEDSCORING" val="False"/>
  <p:tag name="CORRECTPOINTVALUE" val="1"/>
  <p:tag name="INCORRECTPOINTVALUE" val="0"/>
  <p:tag name="QUESTIONALIAS" val="Does Barbara use any FMLA time?"/>
  <p:tag name="VALUEFORMAT" val="0%"/>
  <p:tag name="ANSWERSALIAS" val="No.|smicln|Yes, the 3 hours she is out.|smicln|I hate math!"/>
  <p:tag name="VALUES" val="No Value|smicln|No Value|smicln|No Value"/>
</p:tagLst>
</file>

<file path=ppt/tags/tag24.xml><?xml version="1.0" encoding="utf-8"?>
<p:tagLst xmlns:a="http://schemas.openxmlformats.org/drawingml/2006/main" xmlns:r="http://schemas.openxmlformats.org/officeDocument/2006/relationships" xmlns:p="http://schemas.openxmlformats.org/presentationml/2006/main">
  <p:tag name="ANSWERBULLETS" val="3"/>
  <p:tag name="OLDNUMANSWERS" val="3"/>
  <p:tag name="TEXTLENGTH" val="47"/>
  <p:tag name="FONTSIZE" val="36"/>
  <p:tag name="BULLETTYPE" val="ppBulletArabicPeriod"/>
  <p:tag name="ANSWERTEXT" val="No.&#10;Yes, the 3 hours she is out.&#10;I hate math!"/>
</p:tagLst>
</file>

<file path=ppt/tags/tag25.xml><?xml version="1.0" encoding="utf-8"?>
<p:tagLst xmlns:a="http://schemas.openxmlformats.org/drawingml/2006/main" xmlns:r="http://schemas.openxmlformats.org/officeDocument/2006/relationships" xmlns:p="http://schemas.openxmlformats.org/presentationml/2006/main">
  <p:tag name="NOPREFERENCE" val="False"/>
  <p:tag name="SLIDEGUID" val="EA3EF0B1F7924734A3F0598AFD53C3BB"/>
  <p:tag name="SLIDEID" val="EA3EF0B1F7924734A3F0598AFD53C3BB"/>
  <p:tag name="SLIDEORDER" val="1"/>
  <p:tag name="SLIDETYPE" val="Q"/>
  <p:tag name="DEMOGRAPHIC" val="False"/>
  <p:tag name="SPEEDSCORING" val="False"/>
  <p:tag name="CORRECTPOINTVALUE" val="1"/>
  <p:tag name="INCORRECTPOINTVALUE" val="0"/>
  <p:tag name="QUESTIONALIAS" val="Can you ask Barbara to schedule her appt for weekends or beginning/end of shift?"/>
  <p:tag name="VALUEFORMAT" val="0%"/>
  <p:tag name="ANSWERSALIAS" val="Yes|smicln|No"/>
  <p:tag name="VALUES" val="No Value|smicln|No Value"/>
</p:tagLst>
</file>

<file path=ppt/tags/tag26.xml><?xml version="1.0" encoding="utf-8"?>
<p:tagLst xmlns:a="http://schemas.openxmlformats.org/drawingml/2006/main" xmlns:r="http://schemas.openxmlformats.org/officeDocument/2006/relationships" xmlns:p="http://schemas.openxmlformats.org/presentationml/2006/main">
  <p:tag name="ANSWERBULLETS" val="3"/>
  <p:tag name="OLDNUMANSWERS" val="2"/>
  <p:tag name="TEXTLENGTH" val="7"/>
  <p:tag name="FONTSIZE" val="36"/>
  <p:tag name="BULLETTYPE" val="ppBulletArabicPeriod"/>
  <p:tag name="ANSWERTEXT" val="Yes&#10;No"/>
</p:tagLst>
</file>

<file path=ppt/tags/tag27.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SLIDEGUID" val="D37B3646CB984D698E8DF8719268C0A8"/>
  <p:tag name="SLIDEID" val="D37B3646CB984D698E8DF8719268C0A8"/>
  <p:tag name="SLIDEORDER" val="1"/>
  <p:tag name="SLIDETYPE" val="Q"/>
  <p:tag name="DEMOGRAPHIC" val="False"/>
  <p:tag name="SPEEDSCORING" val="False"/>
  <p:tag name="CORRECTPOINTVALUE" val="1"/>
  <p:tag name="INCORRECTPOINTVALUE" val="0"/>
  <p:tag name="QUESTIONALIAS" val="Do you have to allow Walter to work a reduced schedule under the FMLA?"/>
  <p:tag name="VALUEFORMAT" val="0%"/>
  <p:tag name="ANSWERSALIAS" val="Yes, if it is medically necessary.|smicln|No, he needs to get his butt to work.|smicln|I have no idea."/>
  <p:tag name="VALUES" val="No Value|smicln|No Value|smicln|No Value"/>
</p:tagLst>
</file>

<file path=ppt/tags/tag8.xml><?xml version="1.0" encoding="utf-8"?>
<p:tagLst xmlns:a="http://schemas.openxmlformats.org/drawingml/2006/main" xmlns:r="http://schemas.openxmlformats.org/officeDocument/2006/relationships" xmlns:p="http://schemas.openxmlformats.org/presentationml/2006/main">
  <p:tag name="ANSWERBULLETS" val="3"/>
  <p:tag name="OLDNUMANSWERS" val="3"/>
  <p:tag name="TEXTLENGTH" val="90"/>
  <p:tag name="FONTSIZE" val="32"/>
  <p:tag name="BULLETTYPE" val="ppBulletArabicPeriod"/>
  <p:tag name="ANSWERTEXT" val="Yes, if it is medically necessary.&#10;No, he needs to get his butt to work.&#10;I have no idea."/>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62</TotalTime>
  <Words>2516</Words>
  <Application>Microsoft Office PowerPoint</Application>
  <PresentationFormat>Widescreen</PresentationFormat>
  <Paragraphs>220</Paragraphs>
  <Slides>44</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44</vt:i4>
      </vt:variant>
    </vt:vector>
  </HeadingPairs>
  <TitlesOfParts>
    <vt:vector size="53" baseType="lpstr">
      <vt:lpstr>Aharoni</vt:lpstr>
      <vt:lpstr>Arial</vt:lpstr>
      <vt:lpstr>Broadway</vt:lpstr>
      <vt:lpstr>Calibri</vt:lpstr>
      <vt:lpstr>Century Gothic</vt:lpstr>
      <vt:lpstr>Times New Roman</vt:lpstr>
      <vt:lpstr>Wingdings</vt:lpstr>
      <vt:lpstr>Wingdings 3</vt:lpstr>
      <vt:lpstr>Wisp</vt:lpstr>
      <vt:lpstr>Managing Employee Leave Issues</vt:lpstr>
      <vt:lpstr>ADA Overview</vt:lpstr>
      <vt:lpstr>More ADA Basics</vt:lpstr>
      <vt:lpstr>FMLA Overview</vt:lpstr>
      <vt:lpstr>Intermittent &amp; Reduced Schedule Leave</vt:lpstr>
      <vt:lpstr>PowerPoint Presentation</vt:lpstr>
      <vt:lpstr>FMLA NOTICE REQUIREMENTS</vt:lpstr>
      <vt:lpstr>Step Two – EE Notice – foreseeable leave</vt:lpstr>
      <vt:lpstr>Step Two – EE Notice – unforeseeable leave</vt:lpstr>
      <vt:lpstr>Step Three – Eligibility/Rights &amp; Responsibilities (form)</vt:lpstr>
      <vt:lpstr>Step Four - Certification</vt:lpstr>
      <vt:lpstr>Step Five – Designation (form)</vt:lpstr>
      <vt:lpstr>CERTIFICATION</vt:lpstr>
      <vt:lpstr>CERTIFICATION</vt:lpstr>
      <vt:lpstr>CERTIFICATION</vt:lpstr>
      <vt:lpstr>CERTIFICATION</vt:lpstr>
      <vt:lpstr>RECERTIFICATION</vt:lpstr>
      <vt:lpstr>PowerPoint Presentation</vt:lpstr>
      <vt:lpstr>PowerPoint Presentation</vt:lpstr>
      <vt:lpstr>Do you have to allow Walter to work a reduced schedule under the FMLA?</vt:lpstr>
      <vt:lpstr>PowerPoint Presentation</vt:lpstr>
      <vt:lpstr>Do you have to allow Walter a flex-schedule?</vt:lpstr>
      <vt:lpstr>PowerPoint Presentation</vt:lpstr>
      <vt:lpstr>Now do you have to allow Walter a flex-schedule?</vt:lpstr>
      <vt:lpstr>PowerPoint Presentation</vt:lpstr>
      <vt:lpstr>Is telecommuting a reasonable accommodation?</vt:lpstr>
      <vt:lpstr>PowerPoint Presentation</vt:lpstr>
      <vt:lpstr>PowerPoint Presentation</vt:lpstr>
      <vt:lpstr>How much FMLA time does Barbara use?</vt:lpstr>
      <vt:lpstr>PowerPoint Presentation</vt:lpstr>
      <vt:lpstr>Does Barbara use any FMLA time?</vt:lpstr>
      <vt:lpstr>Can you ask Barbara to schedule her appt for weekends or beginning/end of shift?</vt:lpstr>
      <vt:lpstr>Doubting Thomas</vt:lpstr>
      <vt:lpstr>When Does FMLA Start?</vt:lpstr>
      <vt:lpstr>Please come back to work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Helpful Hints</vt:lpstr>
      <vt:lpstr>PowerPoint Presentation</vt:lpstr>
    </vt:vector>
  </TitlesOfParts>
  <Company>Constangy, Brooks, Smith &amp; Prophete, LLP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Employee Leave Issues</dc:title>
  <dc:creator>Lyons, Angelique</dc:creator>
  <cp:lastModifiedBy>Lyons, Angelique</cp:lastModifiedBy>
  <cp:revision>12</cp:revision>
  <dcterms:created xsi:type="dcterms:W3CDTF">2015-07-03T15:52:39Z</dcterms:created>
  <dcterms:modified xsi:type="dcterms:W3CDTF">2015-07-03T16:55:34Z</dcterms:modified>
</cp:coreProperties>
</file>